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1"/>
    <p:sldMasterId id="2147483668" r:id="rId2"/>
    <p:sldMasterId id="2147483648" r:id="rId3"/>
    <p:sldMasterId id="2147483684" r:id="rId4"/>
    <p:sldMasterId id="2147483697" r:id="rId5"/>
  </p:sldMasterIdLst>
  <p:notesMasterIdLst>
    <p:notesMasterId r:id="rId42"/>
  </p:notesMasterIdLst>
  <p:handoutMasterIdLst>
    <p:handoutMasterId r:id="rId43"/>
  </p:handoutMasterIdLst>
  <p:sldIdLst>
    <p:sldId id="397" r:id="rId6"/>
    <p:sldId id="399" r:id="rId7"/>
    <p:sldId id="400" r:id="rId8"/>
    <p:sldId id="406" r:id="rId9"/>
    <p:sldId id="420" r:id="rId10"/>
    <p:sldId id="413" r:id="rId11"/>
    <p:sldId id="416" r:id="rId12"/>
    <p:sldId id="428" r:id="rId13"/>
    <p:sldId id="418" r:id="rId14"/>
    <p:sldId id="403" r:id="rId15"/>
    <p:sldId id="431" r:id="rId16"/>
    <p:sldId id="433" r:id="rId17"/>
    <p:sldId id="435" r:id="rId18"/>
    <p:sldId id="437" r:id="rId19"/>
    <p:sldId id="436" r:id="rId20"/>
    <p:sldId id="438" r:id="rId21"/>
    <p:sldId id="439" r:id="rId22"/>
    <p:sldId id="440" r:id="rId23"/>
    <p:sldId id="441" r:id="rId24"/>
    <p:sldId id="404" r:id="rId25"/>
    <p:sldId id="396" r:id="rId26"/>
    <p:sldId id="408" r:id="rId27"/>
    <p:sldId id="409" r:id="rId28"/>
    <p:sldId id="421" r:id="rId29"/>
    <p:sldId id="422" r:id="rId30"/>
    <p:sldId id="410" r:id="rId31"/>
    <p:sldId id="417" r:id="rId32"/>
    <p:sldId id="423" r:id="rId33"/>
    <p:sldId id="424" r:id="rId34"/>
    <p:sldId id="425" r:id="rId35"/>
    <p:sldId id="426" r:id="rId36"/>
    <p:sldId id="414" r:id="rId37"/>
    <p:sldId id="427" r:id="rId38"/>
    <p:sldId id="429" r:id="rId39"/>
    <p:sldId id="432" r:id="rId40"/>
    <p:sldId id="442" r:id="rId41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D00"/>
    <a:srgbClr val="98C6EA"/>
    <a:srgbClr val="64A0C8"/>
    <a:srgbClr val="005293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8283" autoAdjust="0"/>
  </p:normalViewPr>
  <p:slideViewPr>
    <p:cSldViewPr snapToGrid="0">
      <p:cViewPr varScale="1">
        <p:scale>
          <a:sx n="75" d="100"/>
          <a:sy n="75" d="100"/>
        </p:scale>
        <p:origin x="183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Mappe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Trainings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8960</c:v>
                </c:pt>
                <c:pt idx="1">
                  <c:v>3529</c:v>
                </c:pt>
                <c:pt idx="2">
                  <c:v>1617</c:v>
                </c:pt>
                <c:pt idx="3">
                  <c:v>1180</c:v>
                </c:pt>
                <c:pt idx="4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0-44AF-8C4C-598E6F600B8B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Validation 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Tabelle1!$A$2:$A$6</c:f>
              <c:strCache>
                <c:ptCount val="5"/>
                <c:pt idx="0">
                  <c:v>KL-0</c:v>
                </c:pt>
                <c:pt idx="1">
                  <c:v>KL-1</c:v>
                </c:pt>
                <c:pt idx="2">
                  <c:v>KL-2</c:v>
                </c:pt>
                <c:pt idx="3">
                  <c:v>KL-3</c:v>
                </c:pt>
                <c:pt idx="4">
                  <c:v>Kl-4</c:v>
                </c:pt>
              </c:strCache>
            </c:strRef>
          </c:cat>
          <c:val>
            <c:numRef>
              <c:f>Tabelle1!$C$2:$C$6</c:f>
              <c:numCache>
                <c:formatCode>General</c:formatCode>
                <c:ptCount val="5"/>
                <c:pt idx="0">
                  <c:v>826</c:v>
                </c:pt>
                <c:pt idx="1">
                  <c:v>328</c:v>
                </c:pt>
                <c:pt idx="2">
                  <c:v>153</c:v>
                </c:pt>
                <c:pt idx="3">
                  <c:v>106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40-44AF-8C4C-598E6F600B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3594688"/>
        <c:axId val="703595104"/>
      </c:barChart>
      <c:catAx>
        <c:axId val="70359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595104"/>
        <c:crosses val="autoZero"/>
        <c:auto val="1"/>
        <c:lblAlgn val="ctr"/>
        <c:lblOffset val="100"/>
        <c:noMultiLvlLbl val="0"/>
      </c:catAx>
      <c:valAx>
        <c:axId val="703595104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59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525A77-2155-48EC-AE7A-39C52FA17BF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AAF76C2-A8FF-4446-A05C-8344FD1EAE77}">
      <dgm:prSet phldrT="[Text]"/>
      <dgm:spPr/>
      <dgm:t>
        <a:bodyPr/>
        <a:lstStyle/>
        <a:p>
          <a:r>
            <a:rPr lang="en-US" dirty="0"/>
            <a:t>Improve medical imaging analysis </a:t>
          </a:r>
          <a:endParaRPr lang="de-DE" dirty="0"/>
        </a:p>
      </dgm:t>
    </dgm:pt>
    <dgm:pt modelId="{A9AC4F23-3694-4CBB-8C07-8648D68ADE25}" type="parTrans" cxnId="{908E0960-CFE9-4AE2-A800-B66B278B3A50}">
      <dgm:prSet/>
      <dgm:spPr/>
      <dgm:t>
        <a:bodyPr/>
        <a:lstStyle/>
        <a:p>
          <a:endParaRPr lang="de-DE"/>
        </a:p>
      </dgm:t>
    </dgm:pt>
    <dgm:pt modelId="{F0472922-0909-421E-9B0F-C313CBA3E537}" type="sibTrans" cxnId="{908E0960-CFE9-4AE2-A800-B66B278B3A50}">
      <dgm:prSet/>
      <dgm:spPr/>
      <dgm:t>
        <a:bodyPr/>
        <a:lstStyle/>
        <a:p>
          <a:endParaRPr lang="de-DE"/>
        </a:p>
      </dgm:t>
    </dgm:pt>
    <dgm:pt modelId="{D93BDA99-9B7C-4BE7-84B8-E691CCD1FA4B}">
      <dgm:prSet phldrT="[Text]"/>
      <dgm:spPr/>
      <dgm:t>
        <a:bodyPr/>
        <a:lstStyle/>
        <a:p>
          <a:r>
            <a:rPr lang="en-US" dirty="0"/>
            <a:t>Support  radiologists</a:t>
          </a:r>
          <a:endParaRPr lang="de-DE" dirty="0"/>
        </a:p>
      </dgm:t>
    </dgm:pt>
    <dgm:pt modelId="{A73A576F-C091-47D7-8C5F-69CB00619D03}" type="parTrans" cxnId="{B6DBCEF7-5728-485E-A26B-CE43724613CA}">
      <dgm:prSet/>
      <dgm:spPr/>
      <dgm:t>
        <a:bodyPr/>
        <a:lstStyle/>
        <a:p>
          <a:endParaRPr lang="de-DE"/>
        </a:p>
      </dgm:t>
    </dgm:pt>
    <dgm:pt modelId="{ED50D4E8-B3D0-4290-BF77-6B8393F9707C}" type="sibTrans" cxnId="{B6DBCEF7-5728-485E-A26B-CE43724613CA}">
      <dgm:prSet/>
      <dgm:spPr/>
      <dgm:t>
        <a:bodyPr/>
        <a:lstStyle/>
        <a:p>
          <a:endParaRPr lang="de-DE"/>
        </a:p>
      </dgm:t>
    </dgm:pt>
    <dgm:pt modelId="{B6FBBE14-6945-4603-B1F5-81DB90F03C77}">
      <dgm:prSet phldrT="[Text]"/>
      <dgm:spPr/>
      <dgm:t>
        <a:bodyPr/>
        <a:lstStyle/>
        <a:p>
          <a:r>
            <a:rPr lang="en-US" dirty="0"/>
            <a:t>Improve diagnosis and treatments for patients </a:t>
          </a:r>
          <a:endParaRPr lang="de-DE" dirty="0"/>
        </a:p>
      </dgm:t>
    </dgm:pt>
    <dgm:pt modelId="{BC0AAF79-1BFC-4BDC-9C2C-2204293F4D14}" type="parTrans" cxnId="{6B7188B2-AB35-4894-AA2B-318AE3E38656}">
      <dgm:prSet/>
      <dgm:spPr/>
      <dgm:t>
        <a:bodyPr/>
        <a:lstStyle/>
        <a:p>
          <a:endParaRPr lang="de-DE"/>
        </a:p>
      </dgm:t>
    </dgm:pt>
    <dgm:pt modelId="{EC9EC2DE-068D-451F-B976-CC92D596046B}" type="sibTrans" cxnId="{6B7188B2-AB35-4894-AA2B-318AE3E38656}">
      <dgm:prSet/>
      <dgm:spPr/>
      <dgm:t>
        <a:bodyPr/>
        <a:lstStyle/>
        <a:p>
          <a:endParaRPr lang="de-DE"/>
        </a:p>
      </dgm:t>
    </dgm:pt>
    <dgm:pt modelId="{5ECF1561-CBFF-4703-865F-1789A79E7736}" type="pres">
      <dgm:prSet presAssocID="{41525A77-2155-48EC-AE7A-39C52FA17BF6}" presName="CompostProcess" presStyleCnt="0">
        <dgm:presLayoutVars>
          <dgm:dir/>
          <dgm:resizeHandles val="exact"/>
        </dgm:presLayoutVars>
      </dgm:prSet>
      <dgm:spPr/>
    </dgm:pt>
    <dgm:pt modelId="{2B3786FD-709F-49AF-9E26-331BF821D37A}" type="pres">
      <dgm:prSet presAssocID="{41525A77-2155-48EC-AE7A-39C52FA17BF6}" presName="arrow" presStyleLbl="bgShp" presStyleIdx="0" presStyleCnt="1"/>
      <dgm:spPr/>
    </dgm:pt>
    <dgm:pt modelId="{F75F4551-ABB7-44A8-BD95-D45431BFBD0C}" type="pres">
      <dgm:prSet presAssocID="{41525A77-2155-48EC-AE7A-39C52FA17BF6}" presName="linearProcess" presStyleCnt="0"/>
      <dgm:spPr/>
    </dgm:pt>
    <dgm:pt modelId="{052EB9C2-F06D-4F2A-984F-551B69ED6160}" type="pres">
      <dgm:prSet presAssocID="{7AAF76C2-A8FF-4446-A05C-8344FD1EAE77}" presName="textNode" presStyleLbl="node1" presStyleIdx="0" presStyleCnt="3">
        <dgm:presLayoutVars>
          <dgm:bulletEnabled val="1"/>
        </dgm:presLayoutVars>
      </dgm:prSet>
      <dgm:spPr/>
    </dgm:pt>
    <dgm:pt modelId="{055839A2-73CE-4F79-9FFC-945070809C08}" type="pres">
      <dgm:prSet presAssocID="{F0472922-0909-421E-9B0F-C313CBA3E537}" presName="sibTrans" presStyleCnt="0"/>
      <dgm:spPr/>
    </dgm:pt>
    <dgm:pt modelId="{7FB61713-366E-4A02-BBEC-35C05E312CAB}" type="pres">
      <dgm:prSet presAssocID="{D93BDA99-9B7C-4BE7-84B8-E691CCD1FA4B}" presName="textNode" presStyleLbl="node1" presStyleIdx="1" presStyleCnt="3">
        <dgm:presLayoutVars>
          <dgm:bulletEnabled val="1"/>
        </dgm:presLayoutVars>
      </dgm:prSet>
      <dgm:spPr/>
    </dgm:pt>
    <dgm:pt modelId="{F5792004-343F-497F-8863-2F33F4127D4A}" type="pres">
      <dgm:prSet presAssocID="{ED50D4E8-B3D0-4290-BF77-6B8393F9707C}" presName="sibTrans" presStyleCnt="0"/>
      <dgm:spPr/>
    </dgm:pt>
    <dgm:pt modelId="{A485D126-9780-40FB-8C15-EAFB5647EBD6}" type="pres">
      <dgm:prSet presAssocID="{B6FBBE14-6945-4603-B1F5-81DB90F03C7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08E0960-CFE9-4AE2-A800-B66B278B3A50}" srcId="{41525A77-2155-48EC-AE7A-39C52FA17BF6}" destId="{7AAF76C2-A8FF-4446-A05C-8344FD1EAE77}" srcOrd="0" destOrd="0" parTransId="{A9AC4F23-3694-4CBB-8C07-8648D68ADE25}" sibTransId="{F0472922-0909-421E-9B0F-C313CBA3E537}"/>
    <dgm:cxn modelId="{DFD54B41-0F5C-458B-B938-A70787AB55CF}" type="presOf" srcId="{41525A77-2155-48EC-AE7A-39C52FA17BF6}" destId="{5ECF1561-CBFF-4703-865F-1789A79E7736}" srcOrd="0" destOrd="0" presId="urn:microsoft.com/office/officeart/2005/8/layout/hProcess9"/>
    <dgm:cxn modelId="{D72E6E7A-BFD6-413C-A8CA-F9D6D78F1A4E}" type="presOf" srcId="{7AAF76C2-A8FF-4446-A05C-8344FD1EAE77}" destId="{052EB9C2-F06D-4F2A-984F-551B69ED6160}" srcOrd="0" destOrd="0" presId="urn:microsoft.com/office/officeart/2005/8/layout/hProcess9"/>
    <dgm:cxn modelId="{67BA805A-3B17-4174-8957-960DA01493EF}" type="presOf" srcId="{D93BDA99-9B7C-4BE7-84B8-E691CCD1FA4B}" destId="{7FB61713-366E-4A02-BBEC-35C05E312CAB}" srcOrd="0" destOrd="0" presId="urn:microsoft.com/office/officeart/2005/8/layout/hProcess9"/>
    <dgm:cxn modelId="{6B7188B2-AB35-4894-AA2B-318AE3E38656}" srcId="{41525A77-2155-48EC-AE7A-39C52FA17BF6}" destId="{B6FBBE14-6945-4603-B1F5-81DB90F03C77}" srcOrd="2" destOrd="0" parTransId="{BC0AAF79-1BFC-4BDC-9C2C-2204293F4D14}" sibTransId="{EC9EC2DE-068D-451F-B976-CC92D596046B}"/>
    <dgm:cxn modelId="{8E0F5BEA-0CF1-42C8-9836-98A7BDD1607E}" type="presOf" srcId="{B6FBBE14-6945-4603-B1F5-81DB90F03C77}" destId="{A485D126-9780-40FB-8C15-EAFB5647EBD6}" srcOrd="0" destOrd="0" presId="urn:microsoft.com/office/officeart/2005/8/layout/hProcess9"/>
    <dgm:cxn modelId="{B6DBCEF7-5728-485E-A26B-CE43724613CA}" srcId="{41525A77-2155-48EC-AE7A-39C52FA17BF6}" destId="{D93BDA99-9B7C-4BE7-84B8-E691CCD1FA4B}" srcOrd="1" destOrd="0" parTransId="{A73A576F-C091-47D7-8C5F-69CB00619D03}" sibTransId="{ED50D4E8-B3D0-4290-BF77-6B8393F9707C}"/>
    <dgm:cxn modelId="{BB1AC423-4293-4086-9D28-26011F6D789C}" type="presParOf" srcId="{5ECF1561-CBFF-4703-865F-1789A79E7736}" destId="{2B3786FD-709F-49AF-9E26-331BF821D37A}" srcOrd="0" destOrd="0" presId="urn:microsoft.com/office/officeart/2005/8/layout/hProcess9"/>
    <dgm:cxn modelId="{F529725B-FC3A-48E2-A0B2-2F42A21A5A77}" type="presParOf" srcId="{5ECF1561-CBFF-4703-865F-1789A79E7736}" destId="{F75F4551-ABB7-44A8-BD95-D45431BFBD0C}" srcOrd="1" destOrd="0" presId="urn:microsoft.com/office/officeart/2005/8/layout/hProcess9"/>
    <dgm:cxn modelId="{AA3952D1-0004-4007-8D94-002A5A740F55}" type="presParOf" srcId="{F75F4551-ABB7-44A8-BD95-D45431BFBD0C}" destId="{052EB9C2-F06D-4F2A-984F-551B69ED6160}" srcOrd="0" destOrd="0" presId="urn:microsoft.com/office/officeart/2005/8/layout/hProcess9"/>
    <dgm:cxn modelId="{EA0B7C5B-1766-4F66-9F86-2E092835BE63}" type="presParOf" srcId="{F75F4551-ABB7-44A8-BD95-D45431BFBD0C}" destId="{055839A2-73CE-4F79-9FFC-945070809C08}" srcOrd="1" destOrd="0" presId="urn:microsoft.com/office/officeart/2005/8/layout/hProcess9"/>
    <dgm:cxn modelId="{1A8E3A8A-AF30-42BF-801A-FAEEAB274F49}" type="presParOf" srcId="{F75F4551-ABB7-44A8-BD95-D45431BFBD0C}" destId="{7FB61713-366E-4A02-BBEC-35C05E312CAB}" srcOrd="2" destOrd="0" presId="urn:microsoft.com/office/officeart/2005/8/layout/hProcess9"/>
    <dgm:cxn modelId="{970136C9-D9E9-40E6-A923-3EB527C5FC7E}" type="presParOf" srcId="{F75F4551-ABB7-44A8-BD95-D45431BFBD0C}" destId="{F5792004-343F-497F-8863-2F33F4127D4A}" srcOrd="3" destOrd="0" presId="urn:microsoft.com/office/officeart/2005/8/layout/hProcess9"/>
    <dgm:cxn modelId="{4AC4C30C-C859-402B-B865-50F5BD1DD699}" type="presParOf" srcId="{F75F4551-ABB7-44A8-BD95-D45431BFBD0C}" destId="{A485D126-9780-40FB-8C15-EAFB5647EBD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786FD-709F-49AF-9E26-331BF821D37A}">
      <dsp:nvSpPr>
        <dsp:cNvPr id="0" name=""/>
        <dsp:cNvSpPr/>
      </dsp:nvSpPr>
      <dsp:spPr>
        <a:xfrm>
          <a:off x="615317" y="0"/>
          <a:ext cx="6973598" cy="377160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EB9C2-F06D-4F2A-984F-551B69ED6160}">
      <dsp:nvSpPr>
        <dsp:cNvPr id="0" name=""/>
        <dsp:cNvSpPr/>
      </dsp:nvSpPr>
      <dsp:spPr>
        <a:xfrm>
          <a:off x="278014" y="1131481"/>
          <a:ext cx="2461269" cy="150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medical imaging analysis </a:t>
          </a:r>
          <a:endParaRPr lang="de-DE" sz="2200" kern="1200" dirty="0"/>
        </a:p>
      </dsp:txBody>
      <dsp:txXfrm>
        <a:off x="351660" y="1205127"/>
        <a:ext cx="2313977" cy="1361349"/>
      </dsp:txXfrm>
    </dsp:sp>
    <dsp:sp modelId="{7FB61713-366E-4A02-BBEC-35C05E312CAB}">
      <dsp:nvSpPr>
        <dsp:cNvPr id="0" name=""/>
        <dsp:cNvSpPr/>
      </dsp:nvSpPr>
      <dsp:spPr>
        <a:xfrm>
          <a:off x="2871481" y="1131481"/>
          <a:ext cx="2461269" cy="150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Support  radiologists</a:t>
          </a:r>
          <a:endParaRPr lang="de-DE" sz="2200" kern="1200" dirty="0"/>
        </a:p>
      </dsp:txBody>
      <dsp:txXfrm>
        <a:off x="2945127" y="1205127"/>
        <a:ext cx="2313977" cy="1361349"/>
      </dsp:txXfrm>
    </dsp:sp>
    <dsp:sp modelId="{A485D126-9780-40FB-8C15-EAFB5647EBD6}">
      <dsp:nvSpPr>
        <dsp:cNvPr id="0" name=""/>
        <dsp:cNvSpPr/>
      </dsp:nvSpPr>
      <dsp:spPr>
        <a:xfrm>
          <a:off x="5464948" y="1131481"/>
          <a:ext cx="2461269" cy="1508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diagnosis and treatments for patients </a:t>
          </a:r>
          <a:endParaRPr lang="de-DE" sz="2200" kern="1200" dirty="0"/>
        </a:p>
      </dsp:txBody>
      <dsp:txXfrm>
        <a:off x="5538594" y="1205127"/>
        <a:ext cx="2313977" cy="1361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10/01/2020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10/01/2020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Motivation:</a:t>
            </a:r>
          </a:p>
          <a:p>
            <a:r>
              <a:rPr lang="en-US" dirty="0"/>
              <a:t>What goal to I want to achieve?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Why?</a:t>
            </a:r>
          </a:p>
          <a:p>
            <a:pPr marL="646113" lvl="2" indent="-285750">
              <a:lnSpc>
                <a:spcPct val="150000"/>
              </a:lnSpc>
            </a:pPr>
            <a:r>
              <a:rPr lang="en-US" dirty="0"/>
              <a:t>Spatial Variational Autoencoder (SVAE)</a:t>
            </a:r>
          </a:p>
          <a:p>
            <a:pPr marL="646113" lvl="2" indent="-285750">
              <a:lnSpc>
                <a:spcPct val="150000"/>
              </a:lnSpc>
            </a:pPr>
            <a:r>
              <a:rPr lang="en-US" dirty="0"/>
              <a:t>Variational Perceptual Generative Autoencoder (VPGA)</a:t>
            </a:r>
          </a:p>
          <a:p>
            <a:pPr marL="646113" lvl="2" indent="-285750">
              <a:lnSpc>
                <a:spcPct val="150000"/>
              </a:lnSpc>
            </a:pPr>
            <a:r>
              <a:rPr lang="en-US" dirty="0"/>
              <a:t>Vector Quantized Variational Autoencoder (VQ-VAE)</a:t>
            </a:r>
          </a:p>
          <a:p>
            <a:pPr marL="646113" lvl="2" indent="-285750">
              <a:lnSpc>
                <a:spcPct val="150000"/>
              </a:lnSpc>
            </a:pPr>
            <a:r>
              <a:rPr lang="en-US" dirty="0"/>
              <a:t>Introspective Variational Autoencoder (</a:t>
            </a:r>
            <a:r>
              <a:rPr lang="en-US" dirty="0" err="1"/>
              <a:t>IntroVAE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89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Playing a min-max game between the encoder and generator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Use the KL-divergence for measurements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407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Osteoarthritis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ist ein aus dem angelsächsischen Sprachraum stammender Begriff, der chronisch-degenerative Gelenkveränderungen mit Knorpelabbau bezeichnet, die mit Schmerzen und Funktionseinschränkungen einhergehen</a:t>
            </a:r>
          </a:p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Einstuffungen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5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klassen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KL Klasse 0- 4. 0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entpricht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gesundem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kniee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sehr schlechtes Kniegelenk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6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Osteoarthritis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ist ein aus dem angelsächsischen Sprachraum stammender Begriff, der chronisch-degenerative Gelenkveränderungen mit Knorpelabbau bezeichnet, die mit Schmerzen und Funktionseinschränkungen einhergehen</a:t>
            </a:r>
          </a:p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Einstuffungen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5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klassen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KL Klasse 0- 4. 0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entpricht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gesundem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kniee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sehr schlechtes Kniegelenk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67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Osteoarthritis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ist ein aus dem angelsächsischen Sprachraum stammender Begriff, der chronisch-degenerative Gelenkveränderungen mit Knorpelabbau bezeichnet, die mit Schmerzen und Funktionseinschränkungen einhergehen</a:t>
            </a:r>
          </a:p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Einstuffungen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5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klassen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KL Klasse 0- 4. 0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entpricht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gesundem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kniee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4 sehr schlechtes Kniegelenk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NLP, </a:t>
            </a:r>
            <a:r>
              <a:rPr lang="en-US" dirty="0" err="1"/>
              <a:t>prominente</a:t>
            </a:r>
            <a:r>
              <a:rPr lang="en-US" dirty="0"/>
              <a:t> </a:t>
            </a:r>
            <a:r>
              <a:rPr lang="en-US" dirty="0" err="1"/>
              <a:t>Beispiele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die </a:t>
            </a:r>
            <a:r>
              <a:rPr lang="en-US" dirty="0" err="1"/>
              <a:t>Sprachassistenten</a:t>
            </a:r>
            <a:r>
              <a:rPr lang="en-US" dirty="0"/>
              <a:t> von Google, Apple und </a:t>
            </a:r>
            <a:r>
              <a:rPr lang="en-US" dirty="0" err="1"/>
              <a:t>Amazong</a:t>
            </a:r>
            <a:endParaRPr lang="en-US" dirty="0"/>
          </a:p>
          <a:p>
            <a:endParaRPr lang="en-US" dirty="0"/>
          </a:p>
          <a:p>
            <a:r>
              <a:rPr lang="en-US" dirty="0"/>
              <a:t>Am </a:t>
            </a:r>
            <a:r>
              <a:rPr lang="en-US" dirty="0" err="1"/>
              <a:t>ende</a:t>
            </a:r>
            <a:r>
              <a:rPr lang="en-US" dirty="0"/>
              <a:t> </a:t>
            </a:r>
            <a:r>
              <a:rPr lang="en-US" dirty="0" err="1"/>
              <a:t>aufzeigen</a:t>
            </a:r>
            <a:r>
              <a:rPr lang="en-US" dirty="0"/>
              <a:t> das die </a:t>
            </a:r>
            <a:r>
              <a:rPr lang="en-US" dirty="0" err="1"/>
              <a:t>anwendungen</a:t>
            </a:r>
            <a:r>
              <a:rPr lang="en-US" dirty="0"/>
              <a:t> und </a:t>
            </a:r>
            <a:r>
              <a:rPr lang="en-US" dirty="0" err="1"/>
              <a:t>modellle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potential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oben</a:t>
            </a:r>
            <a:r>
              <a:rPr lang="en-US" dirty="0"/>
              <a:t> </a:t>
            </a:r>
            <a:r>
              <a:rPr lang="en-US" dirty="0" err="1"/>
              <a:t>haben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710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Understanding the differences between the two main types of machine learning methods</a:t>
            </a:r>
          </a:p>
          <a:p>
            <a:r>
              <a:rPr lang="en-GB" dirty="0"/>
              <a:t>Input data are labelled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GB" dirty="0"/>
              <a:t>Problem: How to label the data?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GB" dirty="0"/>
              <a:t>In general, manually with expert knowledge</a:t>
            </a:r>
          </a:p>
          <a:p>
            <a:endParaRPr lang="en-US" dirty="0"/>
          </a:p>
          <a:p>
            <a:r>
              <a:rPr lang="en-US" dirty="0"/>
              <a:t>Unsupervised Learning: the model should learn some properties of the data by itself</a:t>
            </a:r>
          </a:p>
          <a:p>
            <a:r>
              <a:rPr lang="en-US" dirty="0"/>
              <a:t>- Because underlying properties often unknown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6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deep generative models is to generate new samples, which have the same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probabilistic distribution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(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) of the given data set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,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Kullback-Leibler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(KL) divergence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678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Oberservations</a:t>
            </a:r>
            <a:r>
              <a:rPr lang="en-US" dirty="0"/>
              <a:t> X</a:t>
            </a:r>
          </a:p>
          <a:p>
            <a:r>
              <a:rPr lang="en-US" dirty="0"/>
              <a:t>Targets</a:t>
            </a:r>
            <a:r>
              <a:rPr lang="en-US" baseline="0" dirty="0"/>
              <a:t> 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15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Oberservations</a:t>
            </a:r>
            <a:r>
              <a:rPr lang="en-US" dirty="0"/>
              <a:t> X</a:t>
            </a:r>
          </a:p>
          <a:p>
            <a:r>
              <a:rPr lang="en-US" dirty="0"/>
              <a:t>Targets</a:t>
            </a:r>
            <a:r>
              <a:rPr lang="en-US" baseline="0" dirty="0"/>
              <a:t> 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946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Oberservations</a:t>
            </a:r>
            <a:r>
              <a:rPr lang="en-US" dirty="0"/>
              <a:t> X</a:t>
            </a:r>
          </a:p>
          <a:p>
            <a:r>
              <a:rPr lang="en-US" dirty="0"/>
              <a:t>Targets</a:t>
            </a:r>
            <a:r>
              <a:rPr lang="en-US" baseline="0" dirty="0"/>
              <a:t> 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2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Improve medical imaging analysis 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692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model</a:t>
            </a:r>
            <a:r>
              <a:rPr lang="en-US" baseline="0" dirty="0"/>
              <a:t> is  a series of composed functions in a chain.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as linear combinations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of the input variable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x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which will be transformed by using a differentiable,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non-linear activation function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(·)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http://playground.tensorow.org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858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Playing a min-max game between the encoder and generator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Use the KL-divergence for measurements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21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Observed data, which can be represented through the latent space. Representation of the inner properties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94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Observed data, which can be represented through the latent space. Representation of the inner properties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3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model</a:t>
            </a:r>
            <a:r>
              <a:rPr lang="en-US" baseline="0" dirty="0"/>
              <a:t> is  a series of composed functions in a chain.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as linear combinations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of the input variable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x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which will be transformed by using a differentiable,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non-linear activation function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(·)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75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it was used for dimensionality reduction like the principal component analysis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(PCA) method, but with the advantage of capturing non-linearity in the data [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687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deep generative models is to generate new samples, which have the same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probabilistic distribution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(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) of the given data set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,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Kullback-Leibler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(KL) divergence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61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046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first term is the reconstruction loss.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second term is used to move the embedding vectors </a:t>
            </a:r>
            <a:r>
              <a:rPr lang="en-US" sz="1200" b="1" i="1" u="none" strike="noStrike" kern="1200" baseline="0" dirty="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towards the encoder outputs</a:t>
            </a:r>
          </a:p>
          <a:p>
            <a:r>
              <a:rPr lang="en-US" sz="1200" b="1" i="1" u="none" strike="noStrike" kern="1200" baseline="0" dirty="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z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(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). To regularize the growing of the embedding space the third term is introduced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1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RI-T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576263" y="4008082"/>
            <a:ext cx="772707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4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Title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your</a:t>
            </a:r>
            <a:r>
              <a:rPr lang="de-DE" noProof="0" dirty="0"/>
              <a:t> </a:t>
            </a:r>
            <a:r>
              <a:rPr lang="de-DE" noProof="0" dirty="0" err="1"/>
              <a:t>talk</a:t>
            </a:r>
            <a:r>
              <a:rPr lang="de-DE" noProof="0" dirty="0"/>
              <a:t> (</a:t>
            </a:r>
            <a:r>
              <a:rPr lang="de-DE" noProof="0" dirty="0" err="1"/>
              <a:t>up</a:t>
            </a:r>
            <a:r>
              <a:rPr lang="de-DE" noProof="0" dirty="0"/>
              <a:t> </a:t>
            </a:r>
            <a:r>
              <a:rPr lang="de-DE" noProof="0" dirty="0" err="1"/>
              <a:t>to</a:t>
            </a:r>
            <a:r>
              <a:rPr lang="de-DE" noProof="0" dirty="0"/>
              <a:t> 2 </a:t>
            </a:r>
            <a:r>
              <a:rPr lang="de-DE" noProof="0" dirty="0" err="1"/>
              <a:t>rows</a:t>
            </a:r>
            <a:r>
              <a:rPr lang="de-DE" noProof="0" dirty="0"/>
              <a:t>)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0" hasCustomPrompt="1"/>
          </p:nvPr>
        </p:nvSpPr>
        <p:spPr>
          <a:xfrm>
            <a:off x="576263" y="4763729"/>
            <a:ext cx="7727079" cy="29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err="1"/>
              <a:t>Your</a:t>
            </a:r>
            <a:r>
              <a:rPr lang="de-DE" noProof="0" dirty="0"/>
              <a:t> Name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1" hasCustomPrompt="1"/>
          </p:nvPr>
        </p:nvSpPr>
        <p:spPr>
          <a:xfrm>
            <a:off x="576263" y="5256139"/>
            <a:ext cx="7727079" cy="37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Location, Date (</a:t>
            </a:r>
            <a:r>
              <a:rPr lang="de-DE" noProof="0" dirty="0" err="1"/>
              <a:t>use</a:t>
            </a:r>
            <a:r>
              <a:rPr lang="de-DE" noProof="0" dirty="0"/>
              <a:t> </a:t>
            </a:r>
            <a:r>
              <a:rPr lang="de-DE" noProof="0" dirty="0" err="1"/>
              <a:t>format</a:t>
            </a:r>
            <a:r>
              <a:rPr lang="de-DE" noProof="0" dirty="0"/>
              <a:t>: 15 </a:t>
            </a:r>
            <a:r>
              <a:rPr lang="de-DE" noProof="0" dirty="0" err="1"/>
              <a:t>July</a:t>
            </a:r>
            <a:r>
              <a:rPr lang="de-DE" noProof="0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65460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="1" noProof="0" dirty="0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B.Sc. Stefan Dünhuber | ORTUM - Center for Orthopaedic Research at TUM 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 userDrawn="1">
          <p15:clr>
            <a:srgbClr val="FBAE40"/>
          </p15:clr>
        </p15:guide>
        <p15:guide id="2" orient="horz" pos="3974" userDrawn="1">
          <p15:clr>
            <a:srgbClr val="FBAE40"/>
          </p15:clr>
        </p15:guide>
        <p15:guide id="4" pos="55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2017)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" userDrawn="1">
          <p15:clr>
            <a:srgbClr val="FBAE40"/>
          </p15:clr>
        </p15:guide>
        <p15:guide id="2" pos="55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 marL="176213" indent="-176213">
              <a:lnSpc>
                <a:spcPct val="114000"/>
              </a:lnSpc>
              <a:buFont typeface="Wingdings" panose="05000000000000000000" pitchFamily="2" charset="2"/>
              <a:buChar char="§"/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 marL="176213" indent="-176213">
              <a:lnSpc>
                <a:spcPct val="114000"/>
              </a:lnSpc>
              <a:buFont typeface="Wingdings" panose="05000000000000000000" pitchFamily="2" charset="2"/>
              <a:buChar char="§"/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="1" noProof="0" dirty="0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 marL="176213" indent="-176213">
              <a:lnSpc>
                <a:spcPct val="114000"/>
              </a:lnSpc>
              <a:buFont typeface="Wingdings" panose="05000000000000000000" pitchFamily="2" charset="2"/>
              <a:buChar char="§"/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 marL="176213" indent="-176213">
              <a:lnSpc>
                <a:spcPct val="114000"/>
              </a:lnSpc>
              <a:buFont typeface="Wingdings" panose="05000000000000000000" pitchFamily="2" charset="2"/>
              <a:buChar char="§"/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600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B.Sc. Stefan Dünhuber | ORTUM - Center for Orthopaedic Research at TUM 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>
              <a:buFont typeface="Wingdings" panose="05000000000000000000" pitchFamily="2" charset="2"/>
              <a:buChar char="§"/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="1" noProof="0" dirty="0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B.Sc. Stefan Dünhuber | ORTUM - Center for Orthopaedic Research at TUM 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24366" y="2484000"/>
            <a:ext cx="4218137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>
              <a:buFont typeface="Wingdings" panose="05000000000000000000" pitchFamily="2" charset="2"/>
              <a:buChar char="§"/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Inhaltsplatzhalter 9"/>
          <p:cNvSpPr>
            <a:spLocks noGrp="1"/>
          </p:cNvSpPr>
          <p:nvPr>
            <p:ph sz="quarter" idx="19"/>
          </p:nvPr>
        </p:nvSpPr>
        <p:spPr>
          <a:xfrm>
            <a:off x="4623618" y="2491284"/>
            <a:ext cx="4193753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>
              <a:buFont typeface="Wingdings" panose="05000000000000000000" pitchFamily="2" charset="2"/>
              <a:buChar char="§"/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03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b="1" noProof="0" dirty="0" smtClean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B.Sc. Stefan Dünhuber | ORTUM - Center for Orthopaedic Research at TUM 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buFont typeface="Wingdings" panose="05000000000000000000" pitchFamily="2" charset="2"/>
              <a:buChar char="§"/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6.wmf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9142535" cy="6858000"/>
          </a:xfrm>
          <a:prstGeom prst="rect">
            <a:avLst/>
          </a:prstGeom>
          <a:solidFill>
            <a:srgbClr val="002848"/>
          </a:solidFill>
          <a:ln w="9525">
            <a:solidFill>
              <a:srgbClr val="002848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de-DE" sz="1800">
              <a:solidFill>
                <a:srgbClr val="333333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6" name="Picture 13" descr="Luftaufnahme ca 2009_blau Kopie"/>
          <p:cNvPicPr>
            <a:picLocks noChangeAspect="1" noChangeArrowheads="1"/>
          </p:cNvPicPr>
          <p:nvPr userDrawn="1"/>
        </p:nvPicPr>
        <p:blipFill>
          <a:blip r:embed="rId3" cstate="print"/>
          <a:srcRect b="16225"/>
          <a:stretch>
            <a:fillRect/>
          </a:stretch>
        </p:blipFill>
        <p:spPr bwMode="auto">
          <a:xfrm>
            <a:off x="0" y="0"/>
            <a:ext cx="9142535" cy="506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9"/>
          <p:cNvSpPr>
            <a:spLocks noChangeArrowheads="1"/>
          </p:cNvSpPr>
          <p:nvPr userDrawn="1"/>
        </p:nvSpPr>
        <p:spPr bwMode="auto">
          <a:xfrm>
            <a:off x="0" y="4653136"/>
            <a:ext cx="8388424" cy="520528"/>
          </a:xfrm>
          <a:prstGeom prst="rect">
            <a:avLst/>
          </a:prstGeom>
          <a:solidFill>
            <a:srgbClr val="9ECCEA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r"/>
            <a:endParaRPr lang="de-DE" sz="1800">
              <a:solidFill>
                <a:srgbClr val="333333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8" name="Rechteck 8"/>
          <p:cNvSpPr>
            <a:spLocks noChangeArrowheads="1"/>
          </p:cNvSpPr>
          <p:nvPr userDrawn="1"/>
        </p:nvSpPr>
        <p:spPr bwMode="auto">
          <a:xfrm>
            <a:off x="499697" y="3489514"/>
            <a:ext cx="8644303" cy="1595670"/>
          </a:xfrm>
          <a:prstGeom prst="rect">
            <a:avLst/>
          </a:prstGeom>
          <a:solidFill>
            <a:srgbClr val="9ECCEA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r"/>
            <a:endParaRPr lang="de-DE" sz="1800">
              <a:solidFill>
                <a:srgbClr val="333333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2" name="Bild 23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0392" y="360338"/>
            <a:ext cx="502626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feld 7"/>
          <p:cNvSpPr txBox="1">
            <a:spLocks noChangeArrowheads="1"/>
          </p:cNvSpPr>
          <p:nvPr userDrawn="1"/>
        </p:nvSpPr>
        <p:spPr bwMode="auto">
          <a:xfrm>
            <a:off x="499697" y="6096001"/>
            <a:ext cx="597730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de-DE" sz="1200" dirty="0">
                <a:solidFill>
                  <a:srgbClr val="FFFF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Department </a:t>
            </a:r>
            <a:r>
              <a:rPr lang="de-DE" sz="1200" dirty="0" err="1">
                <a:solidFill>
                  <a:srgbClr val="FFFF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of</a:t>
            </a:r>
            <a:r>
              <a:rPr lang="de-DE" sz="1200" dirty="0">
                <a:solidFill>
                  <a:srgbClr val="FFFF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rgbClr val="FFFF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Orthopaedics</a:t>
            </a:r>
            <a:r>
              <a:rPr lang="de-DE" sz="1200" dirty="0">
                <a:solidFill>
                  <a:srgbClr val="FFFF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and </a:t>
            </a:r>
            <a:r>
              <a:rPr lang="de-DE" sz="1200" dirty="0" err="1">
                <a:solidFill>
                  <a:srgbClr val="FFFF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Sportsorthopaedics</a:t>
            </a:r>
            <a:endParaRPr lang="de-DE" sz="1200" dirty="0">
              <a:solidFill>
                <a:srgbClr val="FFFFFF"/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algn="l"/>
            <a:r>
              <a:rPr lang="de-DE" sz="1200" dirty="0">
                <a:solidFill>
                  <a:srgbClr val="FFFFFF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Prof. Dr. R. von Eisenhart-Rothe</a:t>
            </a:r>
          </a:p>
        </p:txBody>
      </p:sp>
      <p:pic>
        <p:nvPicPr>
          <p:cNvPr id="19" name="Bild 25"/>
          <p:cNvPicPr>
            <a:picLocks noChangeAspect="1"/>
          </p:cNvPicPr>
          <p:nvPr userDrawn="1"/>
        </p:nvPicPr>
        <p:blipFill rotWithShape="1">
          <a:blip r:embed="rId5" cstate="print"/>
          <a:srcRect r="71591"/>
          <a:stretch/>
        </p:blipFill>
        <p:spPr bwMode="auto">
          <a:xfrm>
            <a:off x="338601" y="326359"/>
            <a:ext cx="55674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hteck 22"/>
          <p:cNvSpPr/>
          <p:nvPr userDrawn="1"/>
        </p:nvSpPr>
        <p:spPr>
          <a:xfrm>
            <a:off x="0" y="5066451"/>
            <a:ext cx="9143999" cy="10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875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B.Sc. Stefan </a:t>
            </a:r>
            <a:r>
              <a:rPr lang="en-US" dirty="0" err="1"/>
              <a:t>Dünhuber</a:t>
            </a:r>
            <a:r>
              <a:rPr lang="en-US" dirty="0"/>
              <a:t> | ORTUM - Center for </a:t>
            </a:r>
            <a:r>
              <a:rPr lang="en-US" dirty="0" err="1"/>
              <a:t>Orthopaedic</a:t>
            </a:r>
            <a:r>
              <a:rPr lang="en-US" dirty="0"/>
              <a:t> Research at TUM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pic>
        <p:nvPicPr>
          <p:cNvPr id="7" name="Grafik 6" descr="MRI_TUMBlau_cmyk.jpg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5116" y="317500"/>
            <a:ext cx="5746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17" r:id="rId6"/>
    <p:sldLayoutId id="2147483703" r:id="rId7"/>
    <p:sldLayoutId id="2147483653" r:id="rId8"/>
    <p:sldLayoutId id="2147483656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pos="5556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109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pic>
        <p:nvPicPr>
          <p:cNvPr id="9" name="Bild 25"/>
          <p:cNvPicPr>
            <a:picLocks noChangeAspect="1"/>
          </p:cNvPicPr>
          <p:nvPr userDrawn="1"/>
        </p:nvPicPr>
        <p:blipFill rotWithShape="1">
          <a:blip r:embed="rId4" cstate="print"/>
          <a:srcRect r="71591"/>
          <a:stretch/>
        </p:blipFill>
        <p:spPr bwMode="auto">
          <a:xfrm>
            <a:off x="338601" y="326359"/>
            <a:ext cx="55674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pic>
        <p:nvPicPr>
          <p:cNvPr id="8" name="Bild 25"/>
          <p:cNvPicPr>
            <a:picLocks noChangeAspect="1"/>
          </p:cNvPicPr>
          <p:nvPr userDrawn="1"/>
        </p:nvPicPr>
        <p:blipFill rotWithShape="1">
          <a:blip r:embed="rId4" cstate="print"/>
          <a:srcRect r="71591"/>
          <a:stretch/>
        </p:blipFill>
        <p:spPr bwMode="auto">
          <a:xfrm>
            <a:off x="338601" y="326359"/>
            <a:ext cx="556749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 userDrawn="1">
          <p15:clr>
            <a:srgbClr val="F26B43"/>
          </p15:clr>
        </p15:guide>
        <p15:guide id="2" orient="horz" pos="618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cogsys.2018.10.022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pdf/1703.08580v1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playground.tensorow.org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and Evaluation of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for High Resolution Medical Imaging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Stefan </a:t>
            </a:r>
            <a:r>
              <a:rPr lang="de-DE" dirty="0" err="1"/>
              <a:t>Dünhuber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Munich</a:t>
            </a:r>
            <a:r>
              <a:rPr lang="de-DE" dirty="0"/>
              <a:t>, 10 </a:t>
            </a:r>
            <a:r>
              <a:rPr lang="en-US" dirty="0"/>
              <a:t>January</a:t>
            </a:r>
            <a:r>
              <a:rPr lang="de-DE" dirty="0"/>
              <a:t> 2020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0411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001710" y="1696781"/>
            <a:ext cx="7823201" cy="614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VAE tends to produce blurry reconstruction images</a:t>
            </a:r>
          </a:p>
          <a:p>
            <a:pPr>
              <a:lnSpc>
                <a:spcPct val="150000"/>
              </a:lnSpc>
            </a:pPr>
            <a:r>
              <a:rPr lang="en-US" dirty="0"/>
              <a:t>How to tackle this problem?</a:t>
            </a:r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 (SVAE)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004886" y="2691448"/>
            <a:ext cx="8024814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Trivial solution: multidimensional latent space → </a:t>
            </a:r>
            <a:r>
              <a:rPr lang="en-US" sz="1600" dirty="0"/>
              <a:t>Spatial </a:t>
            </a:r>
            <a:r>
              <a:rPr lang="en-US" sz="1600" dirty="0" err="1"/>
              <a:t>Variational</a:t>
            </a:r>
            <a:r>
              <a:rPr lang="en-US" sz="1600" dirty="0"/>
              <a:t> </a:t>
            </a:r>
            <a:r>
              <a:rPr lang="en-US" sz="1600" dirty="0" err="1"/>
              <a:t>Autoencoder</a:t>
            </a:r>
            <a:endParaRPr lang="en-US" sz="1600" dirty="0">
              <a:latin typeface="+mn-lt"/>
            </a:endParaRPr>
          </a:p>
        </p:txBody>
      </p:sp>
      <p:sp>
        <p:nvSpPr>
          <p:cNvPr id="9" name="Pfeil nach rechts 8"/>
          <p:cNvSpPr/>
          <p:nvPr/>
        </p:nvSpPr>
        <p:spPr>
          <a:xfrm>
            <a:off x="319089" y="1718057"/>
            <a:ext cx="609599" cy="35128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Pfeil nach rechts 9"/>
          <p:cNvSpPr/>
          <p:nvPr/>
        </p:nvSpPr>
        <p:spPr>
          <a:xfrm>
            <a:off x="315923" y="2656166"/>
            <a:ext cx="609599" cy="351281"/>
          </a:xfrm>
          <a:prstGeom prst="rightArrow">
            <a:avLst/>
          </a:prstGeom>
          <a:solidFill>
            <a:srgbClr val="A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3" y="3140705"/>
            <a:ext cx="6148387" cy="2709459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457325" y="6055581"/>
            <a:ext cx="620553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Hard to analyze a multidimensional latent space</a:t>
            </a:r>
          </a:p>
        </p:txBody>
      </p:sp>
      <p:sp>
        <p:nvSpPr>
          <p:cNvPr id="13" name="Pfeil nach rechts 12"/>
          <p:cNvSpPr/>
          <p:nvPr/>
        </p:nvSpPr>
        <p:spPr>
          <a:xfrm>
            <a:off x="930019" y="6034015"/>
            <a:ext cx="357187" cy="3238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3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004886" y="1762188"/>
            <a:ext cx="7823201" cy="318589"/>
          </a:xfrm>
        </p:spPr>
        <p:txBody>
          <a:bodyPr/>
          <a:lstStyle/>
          <a:p>
            <a:r>
              <a:rPr lang="en-US" dirty="0"/>
              <a:t>Discretize the latent space → Vector Quantized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 (VQ-VAE)</a:t>
            </a:r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sz="2800" dirty="0"/>
              <a:t>Vector Quantized </a:t>
            </a:r>
            <a:r>
              <a:rPr lang="en-US" sz="2800" dirty="0" err="1"/>
              <a:t>Variational</a:t>
            </a:r>
            <a:r>
              <a:rPr lang="en-US" sz="2800" dirty="0"/>
              <a:t> </a:t>
            </a:r>
            <a:r>
              <a:rPr lang="en-US" sz="2800" dirty="0" err="1"/>
              <a:t>Autoencoder</a:t>
            </a:r>
            <a:r>
              <a:rPr lang="en-US" sz="2800" dirty="0"/>
              <a:t> (VQ-VAE)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320420" y="1729496"/>
            <a:ext cx="609599" cy="351281"/>
          </a:xfrm>
          <a:prstGeom prst="rightArrow">
            <a:avLst/>
          </a:prstGeom>
          <a:solidFill>
            <a:srgbClr val="A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58" y="2682240"/>
            <a:ext cx="7358784" cy="33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8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004886" y="1762188"/>
            <a:ext cx="7823201" cy="318589"/>
          </a:xfrm>
        </p:spPr>
        <p:txBody>
          <a:bodyPr/>
          <a:lstStyle/>
          <a:p>
            <a:r>
              <a:rPr lang="en-US" dirty="0"/>
              <a:t>Combines VAE and GAN into one model → </a:t>
            </a:r>
            <a:r>
              <a:rPr lang="en-US" dirty="0" err="1"/>
              <a:t>IntroVAE</a:t>
            </a:r>
            <a:endParaRPr lang="en-US" dirty="0"/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Introspective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 (</a:t>
            </a:r>
            <a:r>
              <a:rPr lang="en-US" dirty="0" err="1"/>
              <a:t>IntroVAE</a:t>
            </a:r>
            <a:r>
              <a:rPr lang="en-US" dirty="0"/>
              <a:t>)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320420" y="1729496"/>
            <a:ext cx="609599" cy="351281"/>
          </a:xfrm>
          <a:prstGeom prst="rightArrow">
            <a:avLst/>
          </a:prstGeom>
          <a:solidFill>
            <a:srgbClr val="A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521" y="2787167"/>
            <a:ext cx="4574103" cy="35965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38102B4-E7BD-4500-8B91-B66B3A55E5D6}"/>
              </a:ext>
            </a:extLst>
          </p:cNvPr>
          <p:cNvSpPr txBox="1"/>
          <p:nvPr/>
        </p:nvSpPr>
        <p:spPr>
          <a:xfrm>
            <a:off x="1728787" y="2384169"/>
            <a:ext cx="5686425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Uses a min max game approach applied to the VAE model</a:t>
            </a:r>
          </a:p>
        </p:txBody>
      </p:sp>
    </p:spTree>
    <p:extLst>
      <p:ext uri="{BB962C8B-B14F-4D97-AF65-F5344CB8AC3E}">
        <p14:creationId xmlns:p14="http://schemas.microsoft.com/office/powerpoint/2010/main" val="28687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294028"/>
          </a:xfrm>
        </p:spPr>
        <p:txBody>
          <a:bodyPr/>
          <a:lstStyle/>
          <a:p>
            <a:r>
              <a:rPr lang="en-US" dirty="0"/>
              <a:t>Knee Osteoarthritis Severity Grading dataset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20" y="2377043"/>
            <a:ext cx="1080971" cy="108097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288804" y="2063445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KL- 0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56" y="2359287"/>
            <a:ext cx="1094450" cy="109445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71" y="2367965"/>
            <a:ext cx="1087710" cy="108771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46" y="2384007"/>
            <a:ext cx="1080971" cy="108097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682" y="2413701"/>
            <a:ext cx="1074232" cy="1074232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2607066" y="2059437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KL- 1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063725" y="2063445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KL- 2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446130" y="2054855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KL- 3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6821797" y="2054855"/>
            <a:ext cx="428002" cy="2250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KL- 4</a:t>
            </a:r>
          </a:p>
        </p:txBody>
      </p:sp>
      <p:graphicFrame>
        <p:nvGraphicFramePr>
          <p:cNvPr id="19" name="Diagramm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150128"/>
              </p:ext>
            </p:extLst>
          </p:nvPr>
        </p:nvGraphicFramePr>
        <p:xfrm>
          <a:off x="2540776" y="3598762"/>
          <a:ext cx="4065625" cy="2396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311162" y="6138339"/>
            <a:ext cx="881235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Use almost same architecture for the Encoder and Decoder</a:t>
            </a:r>
          </a:p>
        </p:txBody>
      </p:sp>
    </p:spTree>
    <p:extLst>
      <p:ext uri="{BB962C8B-B14F-4D97-AF65-F5344CB8AC3E}">
        <p14:creationId xmlns:p14="http://schemas.microsoft.com/office/powerpoint/2010/main" val="42766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56" y="2072640"/>
            <a:ext cx="3695403" cy="355161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000" y="2138754"/>
            <a:ext cx="3773160" cy="348549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206" y="3147544"/>
            <a:ext cx="1237154" cy="14092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3AEA26-EC2D-4733-A7BB-DB05208E7218}"/>
              </a:ext>
            </a:extLst>
          </p:cNvPr>
          <p:cNvSpPr txBox="1"/>
          <p:nvPr/>
        </p:nvSpPr>
        <p:spPr>
          <a:xfrm>
            <a:off x="1229360" y="1656080"/>
            <a:ext cx="174567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Mean Square Error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92DAB6-98FC-4791-BE29-F7CFF554D431}"/>
              </a:ext>
            </a:extLst>
          </p:cNvPr>
          <p:cNvSpPr txBox="1"/>
          <p:nvPr/>
        </p:nvSpPr>
        <p:spPr>
          <a:xfrm>
            <a:off x="4379218" y="1657151"/>
            <a:ext cx="357950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600" dirty="0"/>
              <a:t>Multi-Scale Structural Similarity Method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63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2" y="1761016"/>
            <a:ext cx="4556131" cy="4222476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730" y="2699491"/>
            <a:ext cx="2059051" cy="234552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C4C734B-C102-431E-ADA4-5772EF856C63}"/>
              </a:ext>
            </a:extLst>
          </p:cNvPr>
          <p:cNvSpPr/>
          <p:nvPr/>
        </p:nvSpPr>
        <p:spPr>
          <a:xfrm>
            <a:off x="1642993" y="139168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Fréchet Inception Distance</a:t>
            </a:r>
          </a:p>
        </p:txBody>
      </p:sp>
    </p:spTree>
    <p:extLst>
      <p:ext uri="{BB962C8B-B14F-4D97-AF65-F5344CB8AC3E}">
        <p14:creationId xmlns:p14="http://schemas.microsoft.com/office/powerpoint/2010/main" val="410666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078" y="1404703"/>
            <a:ext cx="5865022" cy="2793645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- VAE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78" y="4532103"/>
            <a:ext cx="5839327" cy="16074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274" y="367145"/>
            <a:ext cx="1904512" cy="87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– VQ-VAE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89" y="511639"/>
            <a:ext cx="1501890" cy="68787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37" y="1580567"/>
            <a:ext cx="6354904" cy="3003311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88" y="4634710"/>
            <a:ext cx="6224464" cy="17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Qualitative Results – </a:t>
            </a:r>
            <a:r>
              <a:rPr lang="en-US" dirty="0" err="1"/>
              <a:t>IntroVAE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324" y="293985"/>
            <a:ext cx="1174694" cy="92363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96" y="1416806"/>
            <a:ext cx="6358827" cy="298371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796" y="4549828"/>
            <a:ext cx="6278011" cy="17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1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– Latent Space </a:t>
            </a:r>
            <a:r>
              <a:rPr lang="en-US" dirty="0" err="1"/>
              <a:t>IntroVAE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DB9A39-C6F4-4E6C-85D3-7858E9F8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1498600"/>
            <a:ext cx="2438400" cy="24384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B0643CD-7A4C-4EEF-9118-31836E28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160" y="1498600"/>
            <a:ext cx="2438400" cy="2438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8C09EDB-D7AF-4B2A-B558-0E2365B70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4030897"/>
            <a:ext cx="2438400" cy="2438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155BB99-96AB-4A63-98A3-C8C3B889C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160" y="403089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4"/>
          </p:nvPr>
        </p:nvSpPr>
        <p:spPr>
          <a:xfrm>
            <a:off x="319090" y="1762188"/>
            <a:ext cx="7209469" cy="468738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000" dirty="0"/>
              <a:t>Motivation, Goal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Deep</a:t>
            </a:r>
            <a:r>
              <a:rPr lang="de-DE" sz="2000" dirty="0"/>
              <a:t> Learning</a:t>
            </a:r>
          </a:p>
          <a:p>
            <a:pPr marL="646113" lvl="2" indent="-285750">
              <a:lnSpc>
                <a:spcPct val="150000"/>
              </a:lnSpc>
            </a:pPr>
            <a:r>
              <a:rPr lang="de-DE" sz="2000" dirty="0"/>
              <a:t>Autoencoder (AE)</a:t>
            </a:r>
          </a:p>
          <a:p>
            <a:pPr marL="646113" lvl="2" indent="-285750">
              <a:lnSpc>
                <a:spcPct val="150000"/>
              </a:lnSpc>
            </a:pPr>
            <a:r>
              <a:rPr lang="en-US" sz="2000" dirty="0" err="1"/>
              <a:t>Variational</a:t>
            </a:r>
            <a:r>
              <a:rPr lang="de-DE" sz="2000" dirty="0"/>
              <a:t> Autoencoder (VAE)</a:t>
            </a:r>
          </a:p>
          <a:p>
            <a:pPr marL="646113" lvl="2" indent="-285750">
              <a:lnSpc>
                <a:spcPct val="150000"/>
              </a:lnSpc>
            </a:pPr>
            <a:r>
              <a:rPr lang="de-DE" sz="2000" dirty="0"/>
              <a:t>Generative </a:t>
            </a:r>
            <a:r>
              <a:rPr lang="de-DE" sz="2000" dirty="0" err="1"/>
              <a:t>Adversarial</a:t>
            </a:r>
            <a:r>
              <a:rPr lang="de-DE" sz="2000" dirty="0"/>
              <a:t> Net (GAN)</a:t>
            </a:r>
          </a:p>
          <a:p>
            <a:pPr marL="646113" lvl="2" indent="-285750">
              <a:lnSpc>
                <a:spcPct val="150000"/>
              </a:lnSpc>
            </a:pPr>
            <a:r>
              <a:rPr lang="en-US" sz="2000" dirty="0"/>
              <a:t>Advanced</a:t>
            </a:r>
            <a:r>
              <a:rPr lang="de-DE" sz="2000" dirty="0"/>
              <a:t> Generative Models (SVAE, VQ-VAE, </a:t>
            </a:r>
            <a:r>
              <a:rPr lang="de-DE" sz="2000" dirty="0" err="1"/>
              <a:t>IntroVAE</a:t>
            </a:r>
            <a:r>
              <a:rPr lang="de-DE" sz="2000" dirty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Experiments, Results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Conclusion</a:t>
            </a:r>
            <a:endParaRPr lang="de-DE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33521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Applied different VAE Models to high resolution medical images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dirty="0"/>
              <a:t>Get very sharp reconstruction results with the VQ-VAE model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Able to generate new sharp knee images (</a:t>
            </a:r>
            <a:r>
              <a:rPr lang="en-US" dirty="0" err="1"/>
              <a:t>IntroVAE</a:t>
            </a:r>
            <a:r>
              <a:rPr lang="en-US" dirty="0"/>
              <a:t>)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dirty="0"/>
              <a:t>Able to manipulate and </a:t>
            </a:r>
            <a:r>
              <a:rPr lang="en-US" dirty="0" err="1"/>
              <a:t>distentagle</a:t>
            </a:r>
            <a:r>
              <a:rPr lang="en-US" dirty="0"/>
              <a:t> the latent space (</a:t>
            </a:r>
            <a:r>
              <a:rPr lang="en-US" dirty="0" err="1"/>
              <a:t>IntroVAE</a:t>
            </a:r>
            <a:r>
              <a:rPr lang="en-US" dirty="0"/>
              <a:t>)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dirty="0"/>
              <a:t>Making the model more complicated not always improves the performance (SVAE, VPGA)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dirty="0"/>
              <a:t>Build the basis for many medical applications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2226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9090" y="2105024"/>
            <a:ext cx="8508999" cy="43567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chemeClr val="bg1"/>
                </a:solidFill>
              </a:rPr>
              <a:t>Contact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Stefan </a:t>
            </a:r>
            <a:r>
              <a:rPr lang="de-DE" b="1" dirty="0" err="1">
                <a:solidFill>
                  <a:schemeClr val="bg1"/>
                </a:solidFill>
              </a:rPr>
              <a:t>Dünhuber</a:t>
            </a:r>
            <a:endParaRPr lang="de-DE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ORTUM - Center for </a:t>
            </a:r>
            <a:r>
              <a:rPr lang="en-US" dirty="0" err="1">
                <a:solidFill>
                  <a:schemeClr val="bg1"/>
                </a:solidFill>
              </a:rPr>
              <a:t>Orthopaedic</a:t>
            </a:r>
            <a:r>
              <a:rPr lang="en-US" dirty="0">
                <a:solidFill>
                  <a:schemeClr val="bg1"/>
                </a:solidFill>
              </a:rPr>
              <a:t> Research at TUM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Klinikum rechts der Isar</a:t>
            </a:r>
          </a:p>
          <a:p>
            <a:r>
              <a:rPr lang="de-DE" dirty="0">
                <a:solidFill>
                  <a:schemeClr val="bg1"/>
                </a:solidFill>
              </a:rPr>
              <a:t>Technical University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Munich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Department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Orthopaedics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Sportsorthopaedics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Ismaninger </a:t>
            </a:r>
            <a:r>
              <a:rPr lang="de-DE" dirty="0" err="1">
                <a:solidFill>
                  <a:schemeClr val="bg1"/>
                </a:solidFill>
              </a:rPr>
              <a:t>Strasse</a:t>
            </a:r>
            <a:r>
              <a:rPr lang="de-DE" dirty="0">
                <a:solidFill>
                  <a:schemeClr val="bg1"/>
                </a:solidFill>
              </a:rPr>
              <a:t> 22</a:t>
            </a:r>
          </a:p>
          <a:p>
            <a:r>
              <a:rPr lang="de-DE" dirty="0">
                <a:solidFill>
                  <a:schemeClr val="bg1"/>
                </a:solidFill>
              </a:rPr>
              <a:t>81675 </a:t>
            </a:r>
            <a:r>
              <a:rPr lang="de-DE" dirty="0" err="1">
                <a:solidFill>
                  <a:schemeClr val="bg1"/>
                </a:solidFill>
              </a:rPr>
              <a:t>Munich</a:t>
            </a:r>
            <a:r>
              <a:rPr lang="de-DE" dirty="0">
                <a:solidFill>
                  <a:schemeClr val="bg1"/>
                </a:solidFill>
              </a:rPr>
              <a:t>/Germany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Tel.: +49 89 4140 7880</a:t>
            </a:r>
          </a:p>
          <a:p>
            <a:r>
              <a:rPr lang="de-DE" dirty="0">
                <a:solidFill>
                  <a:schemeClr val="bg1"/>
                </a:solidFill>
              </a:rPr>
              <a:t>Fax: +49 89 4140 7881</a:t>
            </a:r>
          </a:p>
          <a:p>
            <a:r>
              <a:rPr lang="de-DE" dirty="0">
                <a:solidFill>
                  <a:schemeClr val="bg1"/>
                </a:solidFill>
              </a:rPr>
              <a:t>E-Mail: your.name@tum.de</a:t>
            </a:r>
          </a:p>
          <a:p>
            <a:r>
              <a:rPr lang="de-DE" dirty="0">
                <a:solidFill>
                  <a:schemeClr val="bg1"/>
                </a:solidFill>
              </a:rPr>
              <a:t>Web: www.ortho.med.tum.de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12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5C360F-4017-4E3E-8E65-F3E92B9A5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Tom Young, </a:t>
            </a:r>
            <a:r>
              <a:rPr lang="en-US" dirty="0" err="1"/>
              <a:t>Devamanyu</a:t>
            </a:r>
            <a:r>
              <a:rPr lang="en-US" dirty="0"/>
              <a:t> Hazarika, </a:t>
            </a:r>
            <a:r>
              <a:rPr lang="en-US" dirty="0" err="1"/>
              <a:t>Soujanya</a:t>
            </a:r>
            <a:r>
              <a:rPr lang="en-US" dirty="0"/>
              <a:t> </a:t>
            </a:r>
            <a:r>
              <a:rPr lang="en-US" dirty="0" err="1"/>
              <a:t>Poria</a:t>
            </a:r>
            <a:r>
              <a:rPr lang="en-US" dirty="0"/>
              <a:t>, and Erik Cambria. Recent</a:t>
            </a:r>
          </a:p>
          <a:p>
            <a:r>
              <a:rPr lang="en-US" dirty="0"/>
              <a:t>trends in deep learning based natural language processing [review article]. IEEE</a:t>
            </a:r>
          </a:p>
          <a:p>
            <a:r>
              <a:rPr lang="en-US" dirty="0"/>
              <a:t>Computational Intelligence Magazine, 13(3):55–75, 2018. ISSN 1556-603X. </a:t>
            </a:r>
            <a:r>
              <a:rPr lang="en-US" dirty="0" err="1"/>
              <a:t>doi</a:t>
            </a:r>
            <a:r>
              <a:rPr lang="en-US" dirty="0"/>
              <a:t>:</a:t>
            </a:r>
          </a:p>
          <a:p>
            <a:r>
              <a:rPr lang="en-US" dirty="0"/>
              <a:t>10.1109/MCI.2018.2840738.</a:t>
            </a:r>
          </a:p>
          <a:p>
            <a:r>
              <a:rPr lang="en-US" dirty="0"/>
              <a:t>[2] AhmadEL Sallab, Mohammed Abdou, Etienne Perot, and Senthil Yogamani. Deep</a:t>
            </a:r>
          </a:p>
          <a:p>
            <a:r>
              <a:rPr lang="en-GB" dirty="0"/>
              <a:t>reinforcement learning framework for autonomous driving. </a:t>
            </a:r>
            <a:r>
              <a:rPr lang="en-GB" i="1" dirty="0"/>
              <a:t>Electronic Imaging</a:t>
            </a:r>
            <a:r>
              <a:rPr lang="en-GB" dirty="0"/>
              <a:t>, 2017</a:t>
            </a:r>
          </a:p>
          <a:p>
            <a:r>
              <a:rPr lang="pt-BR" dirty="0"/>
              <a:t>(19):70–76, 2017. ISSN 2470-1173. doi: 10.2352/ISSN.2470-1173.2017.19.AVM-023.</a:t>
            </a:r>
          </a:p>
          <a:p>
            <a:r>
              <a:rPr lang="pt-BR" dirty="0"/>
              <a:t>[3] </a:t>
            </a:r>
            <a:r>
              <a:rPr lang="de-DE" dirty="0"/>
              <a:t>Asim, K. M.; Martínez-Álvarez, F.; Basit, A.; Iqbal, T. </a:t>
            </a:r>
            <a:r>
              <a:rPr lang="en-GB" dirty="0"/>
              <a:t>Earthquake magnitude prediction in Hindukush region using machine learning techniques,2017. </a:t>
            </a:r>
            <a:r>
              <a:rPr lang="en-GB" dirty="0" err="1"/>
              <a:t>doi</a:t>
            </a:r>
            <a:r>
              <a:rPr lang="en-GB" dirty="0"/>
              <a:t>: </a:t>
            </a:r>
            <a:r>
              <a:rPr lang="de-DE" dirty="0"/>
              <a:t>10.1007/s11069-016-2579-3</a:t>
            </a:r>
          </a:p>
          <a:p>
            <a:r>
              <a:rPr lang="de-DE" dirty="0"/>
              <a:t>[4] </a:t>
            </a:r>
            <a:r>
              <a:rPr lang="de-DE" dirty="0" err="1"/>
              <a:t>Hongbing</a:t>
            </a:r>
            <a:r>
              <a:rPr lang="de-DE" dirty="0"/>
              <a:t> </a:t>
            </a:r>
            <a:r>
              <a:rPr lang="de-DE" dirty="0" err="1"/>
              <a:t>Ouyang</a:t>
            </a:r>
            <a:r>
              <a:rPr lang="de-DE" dirty="0"/>
              <a:t>, </a:t>
            </a:r>
            <a:r>
              <a:rPr lang="de-DE" dirty="0" err="1"/>
              <a:t>Xiaowei</a:t>
            </a:r>
            <a:r>
              <a:rPr lang="de-DE" dirty="0"/>
              <a:t> Zhang, </a:t>
            </a:r>
            <a:r>
              <a:rPr lang="de-DE" dirty="0" err="1"/>
              <a:t>Hongju</a:t>
            </a:r>
            <a:r>
              <a:rPr lang="de-DE" dirty="0"/>
              <a:t> Yan. </a:t>
            </a:r>
            <a:r>
              <a:rPr lang="en-GB" dirty="0"/>
              <a:t>Index tracking based on deep neural network, 2019. </a:t>
            </a:r>
            <a:r>
              <a:rPr lang="en-GB" dirty="0">
                <a:hlinkClick r:id="rId2"/>
              </a:rPr>
              <a:t>https://doi.org/10.1016/j.cogsys.2018.10.022</a:t>
            </a:r>
            <a:endParaRPr lang="en-GB" dirty="0"/>
          </a:p>
          <a:p>
            <a:r>
              <a:rPr lang="en-GB" dirty="0"/>
              <a:t>[5] Garam Lee, </a:t>
            </a:r>
            <a:r>
              <a:rPr lang="en-GB" dirty="0" err="1"/>
              <a:t>Kwangsik</a:t>
            </a:r>
            <a:r>
              <a:rPr lang="en-GB" dirty="0"/>
              <a:t> </a:t>
            </a:r>
            <a:r>
              <a:rPr lang="en-GB" dirty="0" err="1"/>
              <a:t>Nho</a:t>
            </a:r>
            <a:r>
              <a:rPr lang="en-GB" dirty="0"/>
              <a:t>, </a:t>
            </a:r>
            <a:r>
              <a:rPr lang="en-GB" dirty="0" err="1"/>
              <a:t>Byungkon</a:t>
            </a:r>
            <a:r>
              <a:rPr lang="en-GB" dirty="0"/>
              <a:t> Kang, Kyung-Ah Sohn, and </a:t>
            </a:r>
            <a:r>
              <a:rPr lang="en-GB" dirty="0" err="1"/>
              <a:t>Dokyoon</a:t>
            </a:r>
            <a:r>
              <a:rPr lang="en-GB" dirty="0"/>
              <a:t> Kim.</a:t>
            </a:r>
          </a:p>
          <a:p>
            <a:r>
              <a:rPr lang="en-GB" dirty="0"/>
              <a:t>Predicting </a:t>
            </a:r>
            <a:r>
              <a:rPr lang="en-GB" dirty="0" err="1"/>
              <a:t>alzheimer’s</a:t>
            </a:r>
            <a:r>
              <a:rPr lang="en-GB" dirty="0"/>
              <a:t> disease progression using multi-modal deep learning approach.</a:t>
            </a:r>
          </a:p>
          <a:p>
            <a:r>
              <a:rPr lang="en-GB" dirty="0"/>
              <a:t>Scientific reports, 9(1):1952, 2019. </a:t>
            </a:r>
            <a:r>
              <a:rPr lang="en-GB" dirty="0" err="1"/>
              <a:t>doi</a:t>
            </a:r>
            <a:r>
              <a:rPr lang="en-GB" dirty="0"/>
              <a:t>: 10.1038/s41598-018-37769-z.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601829-4731-4A00-967F-6C2749E38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A93358-F3BB-4565-BFC8-AD04459872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6460AC-0BB2-4B14-9A4E-028286EE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57112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5C360F-4017-4E3E-8E65-F3E92B9A5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[6] </a:t>
            </a:r>
            <a:r>
              <a:rPr lang="en-US" dirty="0" err="1"/>
              <a:t>Wenya</a:t>
            </a:r>
            <a:r>
              <a:rPr lang="en-US" dirty="0"/>
              <a:t> Linda Bi, Ahmed </a:t>
            </a:r>
            <a:r>
              <a:rPr lang="en-US" dirty="0" err="1"/>
              <a:t>Hosny</a:t>
            </a:r>
            <a:r>
              <a:rPr lang="en-US" dirty="0"/>
              <a:t>. Artificial intelligence in cancer imaging: Clinical</a:t>
            </a:r>
          </a:p>
          <a:p>
            <a:r>
              <a:rPr lang="en-US" dirty="0"/>
              <a:t>challenges and applications. CA: a cancer journal for clinicians, 69(2):127–157,</a:t>
            </a:r>
          </a:p>
          <a:p>
            <a:r>
              <a:rPr lang="en-US" dirty="0"/>
              <a:t>2019. </a:t>
            </a:r>
            <a:r>
              <a:rPr lang="en-US" dirty="0" err="1"/>
              <a:t>doi</a:t>
            </a:r>
            <a:r>
              <a:rPr lang="en-US" dirty="0"/>
              <a:t>: 10.3322/caac.21552.</a:t>
            </a:r>
          </a:p>
          <a:p>
            <a:r>
              <a:rPr lang="en-US" dirty="0"/>
              <a:t>[7] Daniil Pakhomov, Vittal Premachandran, Max Allan, Mahdi Azizian, and Nassir</a:t>
            </a:r>
          </a:p>
          <a:p>
            <a:r>
              <a:rPr lang="en-GB" dirty="0"/>
              <a:t>Navab. Deep residual learning for instrument segmentation in robotic surgery. URL</a:t>
            </a:r>
          </a:p>
          <a:p>
            <a:r>
              <a:rPr lang="en-US" dirty="0">
                <a:hlinkClick r:id="rId2"/>
              </a:rPr>
              <a:t>http://arxiv.org/pdf/1703.08580v1</a:t>
            </a:r>
            <a:r>
              <a:rPr lang="en-US" dirty="0"/>
              <a:t>.</a:t>
            </a:r>
          </a:p>
          <a:p>
            <a:r>
              <a:rPr lang="en-US" dirty="0"/>
              <a:t>[8] Diederik P. Kingma and Max Welling. Auto-encoding variational bayes. URL</a:t>
            </a:r>
          </a:p>
          <a:p>
            <a:r>
              <a:rPr lang="en-US" dirty="0"/>
              <a:t>https://arxiv.org/pdf/1312.6114.pdf.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601829-4731-4A00-967F-6C2749E38E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A93358-F3BB-4565-BFC8-AD04459872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96460AC-0BB2-4B14-9A4E-028286EE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49729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53E5C14-A915-4719-BC81-AD2837B6D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36768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Recent success in many different areas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GB" dirty="0"/>
              <a:t>Natural language processing (NLP) [1]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GB" dirty="0"/>
              <a:t>Autonomous driving [2]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GB" dirty="0"/>
              <a:t>Predicting earthquakes [3]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GB" dirty="0"/>
              <a:t>Predicting the stock market [4]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GB" dirty="0"/>
              <a:t>And many more…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Also great success in </a:t>
            </a:r>
            <a:r>
              <a:rPr lang="en-US" dirty="0"/>
              <a:t>Computer Aided Diagnosis (CAD)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US" dirty="0"/>
              <a:t>Predicting Alzheimer’s [5]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GB" dirty="0"/>
              <a:t>Cancer detection [6]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GB" dirty="0"/>
              <a:t>Surgical assistance [7]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en-GB" dirty="0"/>
              <a:t>And many more…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A9A7D0-1DD5-4E34-B017-D7325D0DA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7CE81B-67EF-415A-8480-904819656E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B.Sc. Stefan Dünhuber | ORTUM - Center for Orthopaedic Research at TUM </a:t>
            </a:r>
            <a:endParaRPr lang="de-DE" noProof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8EDCBBF-8DF3-495D-81CD-0EB355EA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approaches of Deep Learning	</a:t>
            </a:r>
          </a:p>
        </p:txBody>
      </p:sp>
      <p:pic>
        <p:nvPicPr>
          <p:cNvPr id="1028" name="Picture 4" descr="Bildergebnis für autonomous driving deep learning">
            <a:extLst>
              <a:ext uri="{FF2B5EF4-FFF2-40B4-BE49-F238E27FC236}">
                <a16:creationId xmlns:a16="http://schemas.microsoft.com/office/drawing/2014/main" id="{B15D1A36-0D94-45B2-913A-0144B907B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71" y="1647810"/>
            <a:ext cx="3209925" cy="19955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eep Learning cancer detection 600x280">
            <a:extLst>
              <a:ext uri="{FF2B5EF4-FFF2-40B4-BE49-F238E27FC236}">
                <a16:creationId xmlns:a16="http://schemas.microsoft.com/office/drawing/2014/main" id="{ACC15D4E-6C4C-4175-B299-5F90A8C9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276" y="4461207"/>
            <a:ext cx="3209925" cy="14979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 nach rechts 1"/>
          <p:cNvSpPr/>
          <p:nvPr/>
        </p:nvSpPr>
        <p:spPr>
          <a:xfrm>
            <a:off x="393239" y="5737505"/>
            <a:ext cx="506948" cy="28426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1024541" y="5752790"/>
            <a:ext cx="4050789" cy="561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600" dirty="0"/>
              <a:t>Most of the used approaches are supervised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3268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AI VS. ML VS. DL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2F7200-57F1-4E21-B389-283A7275C9EA}"/>
              </a:ext>
            </a:extLst>
          </p:cNvPr>
          <p:cNvSpPr/>
          <p:nvPr/>
        </p:nvSpPr>
        <p:spPr>
          <a:xfrm>
            <a:off x="190500" y="1404703"/>
            <a:ext cx="8582026" cy="4927928"/>
          </a:xfrm>
          <a:prstGeom prst="ellipse">
            <a:avLst/>
          </a:prstGeom>
          <a:solidFill>
            <a:srgbClr val="00529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endParaRPr lang="en-US" sz="2400" dirty="0"/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249B85E-5CBE-43C6-8373-47764A2A052D}"/>
              </a:ext>
            </a:extLst>
          </p:cNvPr>
          <p:cNvSpPr/>
          <p:nvPr/>
        </p:nvSpPr>
        <p:spPr>
          <a:xfrm>
            <a:off x="3543302" y="2933700"/>
            <a:ext cx="3333748" cy="228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6B1900F-908D-4FD5-8D68-9B8F74964D51}"/>
              </a:ext>
            </a:extLst>
          </p:cNvPr>
          <p:cNvSpPr/>
          <p:nvPr/>
        </p:nvSpPr>
        <p:spPr>
          <a:xfrm>
            <a:off x="2895601" y="1776179"/>
            <a:ext cx="5876926" cy="4158595"/>
          </a:xfrm>
          <a:prstGeom prst="ellipse">
            <a:avLst/>
          </a:prstGeom>
          <a:solidFill>
            <a:srgbClr val="64A0C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442E7A-36A1-44CF-8017-8EE4D93848F6}"/>
              </a:ext>
            </a:extLst>
          </p:cNvPr>
          <p:cNvSpPr txBox="1"/>
          <p:nvPr/>
        </p:nvSpPr>
        <p:spPr>
          <a:xfrm>
            <a:off x="352734" y="3244192"/>
            <a:ext cx="2462213" cy="994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latin typeface="+mn-lt"/>
              </a:rPr>
              <a:t>Artificial intelligence (AI)</a:t>
            </a:r>
          </a:p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Engineering of making intelligent</a:t>
            </a:r>
          </a:p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machines and programs</a:t>
            </a: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AA038BE-FAE4-409F-B98B-375C2B6C0EF3}"/>
              </a:ext>
            </a:extLst>
          </p:cNvPr>
          <p:cNvSpPr txBox="1"/>
          <p:nvPr/>
        </p:nvSpPr>
        <p:spPr>
          <a:xfrm>
            <a:off x="3066009" y="3259729"/>
            <a:ext cx="2500685" cy="9298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latin typeface="+mn-lt"/>
              </a:rPr>
              <a:t>Machine Learning (ML)</a:t>
            </a:r>
          </a:p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automatically detect patterns in data </a:t>
            </a:r>
          </a:p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to perform different kinds of decision</a:t>
            </a:r>
          </a:p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making</a:t>
            </a:r>
            <a:endParaRPr lang="en-US" sz="1600" dirty="0">
              <a:latin typeface="+mn-lt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7503A20-6C95-48D5-A9EE-158B97C7C113}"/>
              </a:ext>
            </a:extLst>
          </p:cNvPr>
          <p:cNvSpPr/>
          <p:nvPr/>
        </p:nvSpPr>
        <p:spPr>
          <a:xfrm>
            <a:off x="5762931" y="3091293"/>
            <a:ext cx="3009285" cy="1325817"/>
          </a:xfrm>
          <a:prstGeom prst="ellipse">
            <a:avLst/>
          </a:prstGeom>
          <a:solidFill>
            <a:srgbClr val="98C6E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EBDD821-EFAD-472B-8476-774A3713B657}"/>
              </a:ext>
            </a:extLst>
          </p:cNvPr>
          <p:cNvSpPr txBox="1"/>
          <p:nvPr/>
        </p:nvSpPr>
        <p:spPr>
          <a:xfrm>
            <a:off x="6382669" y="3259729"/>
            <a:ext cx="2714010" cy="71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latin typeface="+mn-lt"/>
              </a:rPr>
              <a:t>Deep Learning</a:t>
            </a:r>
          </a:p>
          <a:p>
            <a:pPr>
              <a:lnSpc>
                <a:spcPct val="114000"/>
              </a:lnSpc>
            </a:pPr>
            <a:r>
              <a:rPr lang="en-GB" sz="1200" dirty="0">
                <a:latin typeface="+mn-lt"/>
              </a:rPr>
              <a:t>Learning based on Deep Neural Networks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7844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714554B-736F-47D4-BF4A-646F4E6D0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267187"/>
          </a:xfrm>
        </p:spPr>
        <p:txBody>
          <a:bodyPr/>
          <a:lstStyle/>
          <a:p>
            <a:r>
              <a:rPr lang="en-GB" dirty="0"/>
              <a:t>Supervised Learning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9D1C37-574F-48A3-86F1-37344FF8C4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47331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D2C9A0-80C1-480C-BB39-26E201C602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830A092-0481-49F0-8012-41371A59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VS. Unsupervised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465FCDDB-2A85-4A7E-A276-13B068EF7653}"/>
              </a:ext>
            </a:extLst>
          </p:cNvPr>
          <p:cNvSpPr/>
          <p:nvPr/>
        </p:nvSpPr>
        <p:spPr>
          <a:xfrm>
            <a:off x="379381" y="2246489"/>
            <a:ext cx="1189353" cy="2525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Data</a:t>
            </a:r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B1F29CAD-8580-44D5-9CF4-1CB874EDED88}"/>
              </a:ext>
            </a:extLst>
          </p:cNvPr>
          <p:cNvSpPr/>
          <p:nvPr/>
        </p:nvSpPr>
        <p:spPr>
          <a:xfrm>
            <a:off x="1778568" y="2773103"/>
            <a:ext cx="1133618" cy="7231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Labelling</a:t>
            </a:r>
          </a:p>
        </p:txBody>
      </p:sp>
      <p:pic>
        <p:nvPicPr>
          <p:cNvPr id="54" name="Grafik 53" descr="Programmierer">
            <a:extLst>
              <a:ext uri="{FF2B5EF4-FFF2-40B4-BE49-F238E27FC236}">
                <a16:creationId xmlns:a16="http://schemas.microsoft.com/office/drawing/2014/main" id="{C725D504-BA95-4AA4-AC22-FD4679945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8865" y="2230068"/>
            <a:ext cx="573023" cy="573023"/>
          </a:xfrm>
          <a:prstGeom prst="rect">
            <a:avLst/>
          </a:prstGeom>
        </p:spPr>
      </p:pic>
      <p:sp>
        <p:nvSpPr>
          <p:cNvPr id="81" name="Ellipse 80">
            <a:extLst>
              <a:ext uri="{FF2B5EF4-FFF2-40B4-BE49-F238E27FC236}">
                <a16:creationId xmlns:a16="http://schemas.microsoft.com/office/drawing/2014/main" id="{405317A5-7590-448B-9090-80508B885FDB}"/>
              </a:ext>
            </a:extLst>
          </p:cNvPr>
          <p:cNvSpPr>
            <a:spLocks noChangeAspect="1"/>
          </p:cNvSpPr>
          <p:nvPr/>
        </p:nvSpPr>
        <p:spPr>
          <a:xfrm>
            <a:off x="367921" y="2567626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D61C433F-2E8E-4D3B-A757-7F660DB87533}"/>
              </a:ext>
            </a:extLst>
          </p:cNvPr>
          <p:cNvSpPr>
            <a:spLocks noChangeAspect="1"/>
          </p:cNvSpPr>
          <p:nvPr/>
        </p:nvSpPr>
        <p:spPr>
          <a:xfrm>
            <a:off x="993029" y="3457575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9C32769F-36E8-425E-8265-73A28AD2A652}"/>
              </a:ext>
            </a:extLst>
          </p:cNvPr>
          <p:cNvSpPr>
            <a:spLocks/>
          </p:cNvSpPr>
          <p:nvPr/>
        </p:nvSpPr>
        <p:spPr>
          <a:xfrm>
            <a:off x="675440" y="2568631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Gleichschenkliges Dreieck 83">
            <a:extLst>
              <a:ext uri="{FF2B5EF4-FFF2-40B4-BE49-F238E27FC236}">
                <a16:creationId xmlns:a16="http://schemas.microsoft.com/office/drawing/2014/main" id="{FE67A22C-A0CD-4C8C-8592-B0174FC65C4F}"/>
              </a:ext>
            </a:extLst>
          </p:cNvPr>
          <p:cNvSpPr>
            <a:spLocks noChangeAspect="1"/>
          </p:cNvSpPr>
          <p:nvPr/>
        </p:nvSpPr>
        <p:spPr>
          <a:xfrm>
            <a:off x="999200" y="2577370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329B74B9-39DD-4582-88E9-FAF04A1CACBE}"/>
              </a:ext>
            </a:extLst>
          </p:cNvPr>
          <p:cNvSpPr>
            <a:spLocks noChangeAspect="1"/>
          </p:cNvSpPr>
          <p:nvPr/>
        </p:nvSpPr>
        <p:spPr>
          <a:xfrm>
            <a:off x="1305122" y="2574852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0DDEC34C-6373-42B0-B72F-2E94100A9A2D}"/>
              </a:ext>
            </a:extLst>
          </p:cNvPr>
          <p:cNvSpPr>
            <a:spLocks/>
          </p:cNvSpPr>
          <p:nvPr/>
        </p:nvSpPr>
        <p:spPr>
          <a:xfrm>
            <a:off x="379376" y="2862575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117550CF-77F5-49DA-B49A-BD2E9F7164C9}"/>
              </a:ext>
            </a:extLst>
          </p:cNvPr>
          <p:cNvSpPr>
            <a:spLocks/>
          </p:cNvSpPr>
          <p:nvPr/>
        </p:nvSpPr>
        <p:spPr>
          <a:xfrm>
            <a:off x="379376" y="3457575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0D206647-152A-454F-9900-935D8B8924F3}"/>
              </a:ext>
            </a:extLst>
          </p:cNvPr>
          <p:cNvSpPr>
            <a:spLocks/>
          </p:cNvSpPr>
          <p:nvPr/>
        </p:nvSpPr>
        <p:spPr>
          <a:xfrm>
            <a:off x="1318266" y="3154836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1" name="Gleichschenkliges Dreieck 90">
            <a:extLst>
              <a:ext uri="{FF2B5EF4-FFF2-40B4-BE49-F238E27FC236}">
                <a16:creationId xmlns:a16="http://schemas.microsoft.com/office/drawing/2014/main" id="{F53A8295-BB65-474A-A968-24621B4A14A1}"/>
              </a:ext>
            </a:extLst>
          </p:cNvPr>
          <p:cNvSpPr>
            <a:spLocks noChangeAspect="1"/>
          </p:cNvSpPr>
          <p:nvPr/>
        </p:nvSpPr>
        <p:spPr>
          <a:xfrm>
            <a:off x="677603" y="2858598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2" name="Gleichschenkliges Dreieck 91">
            <a:extLst>
              <a:ext uri="{FF2B5EF4-FFF2-40B4-BE49-F238E27FC236}">
                <a16:creationId xmlns:a16="http://schemas.microsoft.com/office/drawing/2014/main" id="{CB7C1261-17F3-4574-AE7C-D99CDA76C1AD}"/>
              </a:ext>
            </a:extLst>
          </p:cNvPr>
          <p:cNvSpPr>
            <a:spLocks noChangeAspect="1"/>
          </p:cNvSpPr>
          <p:nvPr/>
        </p:nvSpPr>
        <p:spPr>
          <a:xfrm>
            <a:off x="1313591" y="2854014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3" name="Gleichschenkliges Dreieck 92">
            <a:extLst>
              <a:ext uri="{FF2B5EF4-FFF2-40B4-BE49-F238E27FC236}">
                <a16:creationId xmlns:a16="http://schemas.microsoft.com/office/drawing/2014/main" id="{8B44202C-AFF5-4D6B-A301-9F99AF667CE9}"/>
              </a:ext>
            </a:extLst>
          </p:cNvPr>
          <p:cNvSpPr>
            <a:spLocks noChangeAspect="1"/>
          </p:cNvSpPr>
          <p:nvPr/>
        </p:nvSpPr>
        <p:spPr>
          <a:xfrm>
            <a:off x="993029" y="3143486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ECD295BB-2FCE-4C79-8D36-4D541F9A4B17}"/>
              </a:ext>
            </a:extLst>
          </p:cNvPr>
          <p:cNvSpPr>
            <a:spLocks noChangeAspect="1"/>
          </p:cNvSpPr>
          <p:nvPr/>
        </p:nvSpPr>
        <p:spPr>
          <a:xfrm>
            <a:off x="379376" y="3154836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DD934FCB-124A-4F72-97B9-0D7E26B7122A}"/>
              </a:ext>
            </a:extLst>
          </p:cNvPr>
          <p:cNvSpPr>
            <a:spLocks noChangeAspect="1"/>
          </p:cNvSpPr>
          <p:nvPr/>
        </p:nvSpPr>
        <p:spPr>
          <a:xfrm>
            <a:off x="999200" y="2882693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664EA740-38C3-4BE3-BD76-CEC888597D47}"/>
              </a:ext>
            </a:extLst>
          </p:cNvPr>
          <p:cNvSpPr>
            <a:spLocks/>
          </p:cNvSpPr>
          <p:nvPr/>
        </p:nvSpPr>
        <p:spPr>
          <a:xfrm>
            <a:off x="686628" y="3148619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7" name="Gleichschenkliges Dreieck 96">
            <a:extLst>
              <a:ext uri="{FF2B5EF4-FFF2-40B4-BE49-F238E27FC236}">
                <a16:creationId xmlns:a16="http://schemas.microsoft.com/office/drawing/2014/main" id="{215195FD-C53C-4950-8EBE-B9F6AD18233B}"/>
              </a:ext>
            </a:extLst>
          </p:cNvPr>
          <p:cNvSpPr>
            <a:spLocks noChangeAspect="1"/>
          </p:cNvSpPr>
          <p:nvPr/>
        </p:nvSpPr>
        <p:spPr>
          <a:xfrm>
            <a:off x="677675" y="3449673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8" name="Gleichschenkliges Dreieck 97">
            <a:extLst>
              <a:ext uri="{FF2B5EF4-FFF2-40B4-BE49-F238E27FC236}">
                <a16:creationId xmlns:a16="http://schemas.microsoft.com/office/drawing/2014/main" id="{2F52656C-F77F-45CE-9624-E63021E596F1}"/>
              </a:ext>
            </a:extLst>
          </p:cNvPr>
          <p:cNvSpPr>
            <a:spLocks noChangeAspect="1"/>
          </p:cNvSpPr>
          <p:nvPr/>
        </p:nvSpPr>
        <p:spPr>
          <a:xfrm>
            <a:off x="1313591" y="3457575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9" name="Rechteck: abgerundete Ecken 98">
            <a:extLst>
              <a:ext uri="{FF2B5EF4-FFF2-40B4-BE49-F238E27FC236}">
                <a16:creationId xmlns:a16="http://schemas.microsoft.com/office/drawing/2014/main" id="{B9E2AC24-E5E6-427F-AD9C-FE4A7C31481A}"/>
              </a:ext>
            </a:extLst>
          </p:cNvPr>
          <p:cNvSpPr/>
          <p:nvPr/>
        </p:nvSpPr>
        <p:spPr>
          <a:xfrm>
            <a:off x="3074459" y="2246489"/>
            <a:ext cx="1276768" cy="2525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Labeled Data</a:t>
            </a: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65D9F70B-1643-4A5F-9B0B-796B2D5D9836}"/>
              </a:ext>
            </a:extLst>
          </p:cNvPr>
          <p:cNvSpPr>
            <a:spLocks noChangeAspect="1"/>
          </p:cNvSpPr>
          <p:nvPr/>
        </p:nvSpPr>
        <p:spPr>
          <a:xfrm>
            <a:off x="3142136" y="2562145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1510CD56-7A3A-444A-87DF-2CDF62A11F15}"/>
              </a:ext>
            </a:extLst>
          </p:cNvPr>
          <p:cNvSpPr>
            <a:spLocks noChangeAspect="1"/>
          </p:cNvSpPr>
          <p:nvPr/>
        </p:nvSpPr>
        <p:spPr>
          <a:xfrm>
            <a:off x="3767244" y="3452094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D5797C73-4133-4084-9D5C-2AD261D67BD7}"/>
              </a:ext>
            </a:extLst>
          </p:cNvPr>
          <p:cNvSpPr>
            <a:spLocks/>
          </p:cNvSpPr>
          <p:nvPr/>
        </p:nvSpPr>
        <p:spPr>
          <a:xfrm>
            <a:off x="3449655" y="2563150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Gleichschenkliges Dreieck 102">
            <a:extLst>
              <a:ext uri="{FF2B5EF4-FFF2-40B4-BE49-F238E27FC236}">
                <a16:creationId xmlns:a16="http://schemas.microsoft.com/office/drawing/2014/main" id="{61F3A891-03D4-47A4-82E0-E07E26FB88A7}"/>
              </a:ext>
            </a:extLst>
          </p:cNvPr>
          <p:cNvSpPr>
            <a:spLocks noChangeAspect="1"/>
          </p:cNvSpPr>
          <p:nvPr/>
        </p:nvSpPr>
        <p:spPr>
          <a:xfrm>
            <a:off x="3773415" y="2571889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E16AEE67-BFF3-4F5D-938F-6D7E2D7FBDE6}"/>
              </a:ext>
            </a:extLst>
          </p:cNvPr>
          <p:cNvSpPr>
            <a:spLocks noChangeAspect="1"/>
          </p:cNvSpPr>
          <p:nvPr/>
        </p:nvSpPr>
        <p:spPr>
          <a:xfrm>
            <a:off x="4079337" y="2569371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F7BE68ED-4B8B-455E-A8F9-ED98CB4ECBE1}"/>
              </a:ext>
            </a:extLst>
          </p:cNvPr>
          <p:cNvSpPr>
            <a:spLocks/>
          </p:cNvSpPr>
          <p:nvPr/>
        </p:nvSpPr>
        <p:spPr>
          <a:xfrm>
            <a:off x="3153591" y="285709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412B8D5D-2831-4B05-88D5-5AEC6376C20E}"/>
              </a:ext>
            </a:extLst>
          </p:cNvPr>
          <p:cNvSpPr>
            <a:spLocks/>
          </p:cNvSpPr>
          <p:nvPr/>
        </p:nvSpPr>
        <p:spPr>
          <a:xfrm>
            <a:off x="3153591" y="345209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D735763B-2055-4931-9558-12272971659B}"/>
              </a:ext>
            </a:extLst>
          </p:cNvPr>
          <p:cNvSpPr>
            <a:spLocks/>
          </p:cNvSpPr>
          <p:nvPr/>
        </p:nvSpPr>
        <p:spPr>
          <a:xfrm>
            <a:off x="4092481" y="3149355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8" name="Gleichschenkliges Dreieck 107">
            <a:extLst>
              <a:ext uri="{FF2B5EF4-FFF2-40B4-BE49-F238E27FC236}">
                <a16:creationId xmlns:a16="http://schemas.microsoft.com/office/drawing/2014/main" id="{0D029BC1-B5A9-4ED6-9014-91734C7CB4DA}"/>
              </a:ext>
            </a:extLst>
          </p:cNvPr>
          <p:cNvSpPr>
            <a:spLocks noChangeAspect="1"/>
          </p:cNvSpPr>
          <p:nvPr/>
        </p:nvSpPr>
        <p:spPr>
          <a:xfrm>
            <a:off x="3451818" y="2853117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9" name="Gleichschenkliges Dreieck 108">
            <a:extLst>
              <a:ext uri="{FF2B5EF4-FFF2-40B4-BE49-F238E27FC236}">
                <a16:creationId xmlns:a16="http://schemas.microsoft.com/office/drawing/2014/main" id="{F44F9CD7-8D79-4C24-B4F0-88ABAF171DC2}"/>
              </a:ext>
            </a:extLst>
          </p:cNvPr>
          <p:cNvSpPr>
            <a:spLocks noChangeAspect="1"/>
          </p:cNvSpPr>
          <p:nvPr/>
        </p:nvSpPr>
        <p:spPr>
          <a:xfrm>
            <a:off x="4087806" y="2848533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0" name="Gleichschenkliges Dreieck 109">
            <a:extLst>
              <a:ext uri="{FF2B5EF4-FFF2-40B4-BE49-F238E27FC236}">
                <a16:creationId xmlns:a16="http://schemas.microsoft.com/office/drawing/2014/main" id="{DECBFCB8-A8A4-44E1-893D-8A21861F7035}"/>
              </a:ext>
            </a:extLst>
          </p:cNvPr>
          <p:cNvSpPr>
            <a:spLocks noChangeAspect="1"/>
          </p:cNvSpPr>
          <p:nvPr/>
        </p:nvSpPr>
        <p:spPr>
          <a:xfrm>
            <a:off x="3767244" y="3138005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E631ABF9-8E0A-4F4F-8227-1FB9AD1A96B1}"/>
              </a:ext>
            </a:extLst>
          </p:cNvPr>
          <p:cNvSpPr>
            <a:spLocks noChangeAspect="1"/>
          </p:cNvSpPr>
          <p:nvPr/>
        </p:nvSpPr>
        <p:spPr>
          <a:xfrm>
            <a:off x="3153591" y="3149355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CEE8A1E-B21E-4B13-BDB5-B76EF9C1E229}"/>
              </a:ext>
            </a:extLst>
          </p:cNvPr>
          <p:cNvSpPr>
            <a:spLocks noChangeAspect="1"/>
          </p:cNvSpPr>
          <p:nvPr/>
        </p:nvSpPr>
        <p:spPr>
          <a:xfrm>
            <a:off x="3773415" y="2877212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317FCE57-8CBA-4D6E-8AE6-8E51E7D553AB}"/>
              </a:ext>
            </a:extLst>
          </p:cNvPr>
          <p:cNvSpPr>
            <a:spLocks/>
          </p:cNvSpPr>
          <p:nvPr/>
        </p:nvSpPr>
        <p:spPr>
          <a:xfrm>
            <a:off x="3460843" y="314313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4" name="Gleichschenkliges Dreieck 113">
            <a:extLst>
              <a:ext uri="{FF2B5EF4-FFF2-40B4-BE49-F238E27FC236}">
                <a16:creationId xmlns:a16="http://schemas.microsoft.com/office/drawing/2014/main" id="{3088AA08-76E8-485D-BBA2-EA377736FD3D}"/>
              </a:ext>
            </a:extLst>
          </p:cNvPr>
          <p:cNvSpPr>
            <a:spLocks noChangeAspect="1"/>
          </p:cNvSpPr>
          <p:nvPr/>
        </p:nvSpPr>
        <p:spPr>
          <a:xfrm>
            <a:off x="3451890" y="3444192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5" name="Gleichschenkliges Dreieck 114">
            <a:extLst>
              <a:ext uri="{FF2B5EF4-FFF2-40B4-BE49-F238E27FC236}">
                <a16:creationId xmlns:a16="http://schemas.microsoft.com/office/drawing/2014/main" id="{2F3546B2-C8AE-4393-8859-0BE5B250E748}"/>
              </a:ext>
            </a:extLst>
          </p:cNvPr>
          <p:cNvSpPr>
            <a:spLocks noChangeAspect="1"/>
          </p:cNvSpPr>
          <p:nvPr/>
        </p:nvSpPr>
        <p:spPr>
          <a:xfrm>
            <a:off x="4087806" y="3452094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17" name="Grafik 116" descr="Zahnräder">
            <a:extLst>
              <a:ext uri="{FF2B5EF4-FFF2-40B4-BE49-F238E27FC236}">
                <a16:creationId xmlns:a16="http://schemas.microsoft.com/office/drawing/2014/main" id="{D20EC19F-A325-4961-8822-09D0AEF90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7183" y="2643792"/>
            <a:ext cx="913482" cy="913482"/>
          </a:xfrm>
          <a:prstGeom prst="rect">
            <a:avLst/>
          </a:prstGeom>
        </p:spPr>
      </p:pic>
      <p:sp>
        <p:nvSpPr>
          <p:cNvPr id="119" name="Pfeil: nach rechts 118">
            <a:extLst>
              <a:ext uri="{FF2B5EF4-FFF2-40B4-BE49-F238E27FC236}">
                <a16:creationId xmlns:a16="http://schemas.microsoft.com/office/drawing/2014/main" id="{1984C45B-DEA7-4CFA-8D9C-07FD013A84AD}"/>
              </a:ext>
            </a:extLst>
          </p:cNvPr>
          <p:cNvSpPr/>
          <p:nvPr/>
        </p:nvSpPr>
        <p:spPr>
          <a:xfrm>
            <a:off x="4480814" y="2596679"/>
            <a:ext cx="950345" cy="5208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Data</a:t>
            </a:r>
          </a:p>
        </p:txBody>
      </p:sp>
      <p:sp>
        <p:nvSpPr>
          <p:cNvPr id="120" name="Pfeil: nach rechts 119">
            <a:extLst>
              <a:ext uri="{FF2B5EF4-FFF2-40B4-BE49-F238E27FC236}">
                <a16:creationId xmlns:a16="http://schemas.microsoft.com/office/drawing/2014/main" id="{0AEE7431-E4F5-48DA-8E80-FE344AE71A0E}"/>
              </a:ext>
            </a:extLst>
          </p:cNvPr>
          <p:cNvSpPr/>
          <p:nvPr/>
        </p:nvSpPr>
        <p:spPr>
          <a:xfrm>
            <a:off x="4480814" y="3129590"/>
            <a:ext cx="950345" cy="5208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Labels</a:t>
            </a:r>
          </a:p>
        </p:txBody>
      </p:sp>
      <p:sp>
        <p:nvSpPr>
          <p:cNvPr id="121" name="Rechteck: abgerundete Ecken 120">
            <a:extLst>
              <a:ext uri="{FF2B5EF4-FFF2-40B4-BE49-F238E27FC236}">
                <a16:creationId xmlns:a16="http://schemas.microsoft.com/office/drawing/2014/main" id="{4834119B-2B82-4256-B45D-04F1035E50F0}"/>
              </a:ext>
            </a:extLst>
          </p:cNvPr>
          <p:cNvSpPr/>
          <p:nvPr/>
        </p:nvSpPr>
        <p:spPr>
          <a:xfrm>
            <a:off x="5431159" y="2241474"/>
            <a:ext cx="1024169" cy="2525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ML Model</a:t>
            </a:r>
          </a:p>
        </p:txBody>
      </p:sp>
      <p:sp>
        <p:nvSpPr>
          <p:cNvPr id="122" name="Pfeil: nach rechts 121">
            <a:extLst>
              <a:ext uri="{FF2B5EF4-FFF2-40B4-BE49-F238E27FC236}">
                <a16:creationId xmlns:a16="http://schemas.microsoft.com/office/drawing/2014/main" id="{3CF9D27E-8A7E-4CB4-811E-59CF3601B957}"/>
              </a:ext>
            </a:extLst>
          </p:cNvPr>
          <p:cNvSpPr/>
          <p:nvPr/>
        </p:nvSpPr>
        <p:spPr>
          <a:xfrm>
            <a:off x="6526082" y="2888204"/>
            <a:ext cx="1133618" cy="5208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Prediction</a:t>
            </a: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E3F1426C-5964-40BA-8990-0FB1855ABFBC}"/>
              </a:ext>
            </a:extLst>
          </p:cNvPr>
          <p:cNvSpPr>
            <a:spLocks noChangeAspect="1"/>
          </p:cNvSpPr>
          <p:nvPr/>
        </p:nvSpPr>
        <p:spPr>
          <a:xfrm>
            <a:off x="7765356" y="2709921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EB53BECA-7C91-403E-9F1A-B2D3D68EBA09}"/>
              </a:ext>
            </a:extLst>
          </p:cNvPr>
          <p:cNvSpPr txBox="1"/>
          <p:nvPr/>
        </p:nvSpPr>
        <p:spPr>
          <a:xfrm>
            <a:off x="8123012" y="2724130"/>
            <a:ext cx="391133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Circle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6CBFF022-05BF-4149-BAA0-FAFD19BBAC73}"/>
              </a:ext>
            </a:extLst>
          </p:cNvPr>
          <p:cNvSpPr>
            <a:spLocks/>
          </p:cNvSpPr>
          <p:nvPr/>
        </p:nvSpPr>
        <p:spPr>
          <a:xfrm>
            <a:off x="7759117" y="3022619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7" name="Gleichschenkliges Dreieck 126">
            <a:extLst>
              <a:ext uri="{FF2B5EF4-FFF2-40B4-BE49-F238E27FC236}">
                <a16:creationId xmlns:a16="http://schemas.microsoft.com/office/drawing/2014/main" id="{AA0A9645-EE3C-47A4-99B7-DF7356A02BEF}"/>
              </a:ext>
            </a:extLst>
          </p:cNvPr>
          <p:cNvSpPr>
            <a:spLocks noChangeAspect="1"/>
          </p:cNvSpPr>
          <p:nvPr/>
        </p:nvSpPr>
        <p:spPr>
          <a:xfrm>
            <a:off x="7756592" y="3318192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89883E8-B23D-46B4-90A1-04C56E5BC432}"/>
              </a:ext>
            </a:extLst>
          </p:cNvPr>
          <p:cNvSpPr txBox="1"/>
          <p:nvPr/>
        </p:nvSpPr>
        <p:spPr>
          <a:xfrm>
            <a:off x="8123012" y="3032711"/>
            <a:ext cx="689291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dirty="0"/>
              <a:t>Rectangle</a:t>
            </a:r>
            <a:endParaRPr lang="en-US" sz="1200" dirty="0">
              <a:latin typeface="+mn-lt"/>
            </a:endParaRP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F1308FE7-ADED-477A-A6CB-C24F78DFBAD6}"/>
              </a:ext>
            </a:extLst>
          </p:cNvPr>
          <p:cNvSpPr txBox="1"/>
          <p:nvPr/>
        </p:nvSpPr>
        <p:spPr>
          <a:xfrm>
            <a:off x="8123012" y="3347691"/>
            <a:ext cx="547329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Triangle</a:t>
            </a:r>
          </a:p>
        </p:txBody>
      </p:sp>
      <p:sp>
        <p:nvSpPr>
          <p:cNvPr id="130" name="Inhaltsplatzhalter 1">
            <a:extLst>
              <a:ext uri="{FF2B5EF4-FFF2-40B4-BE49-F238E27FC236}">
                <a16:creationId xmlns:a16="http://schemas.microsoft.com/office/drawing/2014/main" id="{90E99AA1-C124-41FD-8E88-B68F65217AAE}"/>
              </a:ext>
            </a:extLst>
          </p:cNvPr>
          <p:cNvSpPr txBox="1">
            <a:spLocks/>
          </p:cNvSpPr>
          <p:nvPr/>
        </p:nvSpPr>
        <p:spPr>
          <a:xfrm>
            <a:off x="319090" y="3955829"/>
            <a:ext cx="8508999" cy="2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Unsupervised Learning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131" name="Rechteck: abgerundete Ecken 130">
            <a:extLst>
              <a:ext uri="{FF2B5EF4-FFF2-40B4-BE49-F238E27FC236}">
                <a16:creationId xmlns:a16="http://schemas.microsoft.com/office/drawing/2014/main" id="{D5F7E3EA-7EB6-483C-BBA5-20068D6B7F29}"/>
              </a:ext>
            </a:extLst>
          </p:cNvPr>
          <p:cNvSpPr/>
          <p:nvPr/>
        </p:nvSpPr>
        <p:spPr>
          <a:xfrm>
            <a:off x="1612864" y="4402188"/>
            <a:ext cx="1189353" cy="2525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Data</a:t>
            </a:r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A3F89DB0-4051-46F9-8F28-C4FB12CD11E3}"/>
              </a:ext>
            </a:extLst>
          </p:cNvPr>
          <p:cNvSpPr>
            <a:spLocks noChangeAspect="1"/>
          </p:cNvSpPr>
          <p:nvPr/>
        </p:nvSpPr>
        <p:spPr>
          <a:xfrm>
            <a:off x="1601404" y="4723325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8BBA593D-E3E9-4F07-8763-4C01B5755B24}"/>
              </a:ext>
            </a:extLst>
          </p:cNvPr>
          <p:cNvSpPr>
            <a:spLocks noChangeAspect="1"/>
          </p:cNvSpPr>
          <p:nvPr/>
        </p:nvSpPr>
        <p:spPr>
          <a:xfrm>
            <a:off x="2226512" y="5613274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15769A10-F35B-46B2-B4B9-ED900574C50D}"/>
              </a:ext>
            </a:extLst>
          </p:cNvPr>
          <p:cNvSpPr>
            <a:spLocks/>
          </p:cNvSpPr>
          <p:nvPr/>
        </p:nvSpPr>
        <p:spPr>
          <a:xfrm>
            <a:off x="1908923" y="4724330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7" name="Gleichschenkliges Dreieck 136">
            <a:extLst>
              <a:ext uri="{FF2B5EF4-FFF2-40B4-BE49-F238E27FC236}">
                <a16:creationId xmlns:a16="http://schemas.microsoft.com/office/drawing/2014/main" id="{E2EF6444-3743-4E4A-BDEF-5FC99276D5F6}"/>
              </a:ext>
            </a:extLst>
          </p:cNvPr>
          <p:cNvSpPr>
            <a:spLocks noChangeAspect="1"/>
          </p:cNvSpPr>
          <p:nvPr/>
        </p:nvSpPr>
        <p:spPr>
          <a:xfrm>
            <a:off x="2232683" y="4733069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85B2FA88-C148-4971-8A35-9E7A555BCDAF}"/>
              </a:ext>
            </a:extLst>
          </p:cNvPr>
          <p:cNvSpPr>
            <a:spLocks noChangeAspect="1"/>
          </p:cNvSpPr>
          <p:nvPr/>
        </p:nvSpPr>
        <p:spPr>
          <a:xfrm>
            <a:off x="2538605" y="4730551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21539BFD-7C23-48F2-89E3-52593DD77104}"/>
              </a:ext>
            </a:extLst>
          </p:cNvPr>
          <p:cNvSpPr>
            <a:spLocks/>
          </p:cNvSpPr>
          <p:nvPr/>
        </p:nvSpPr>
        <p:spPr>
          <a:xfrm>
            <a:off x="1612859" y="501827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7B9C147D-08BF-4C73-99C3-CA519573F223}"/>
              </a:ext>
            </a:extLst>
          </p:cNvPr>
          <p:cNvSpPr>
            <a:spLocks/>
          </p:cNvSpPr>
          <p:nvPr/>
        </p:nvSpPr>
        <p:spPr>
          <a:xfrm>
            <a:off x="1612859" y="561327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947798FC-6F49-4FFD-96A1-D14EB694D545}"/>
              </a:ext>
            </a:extLst>
          </p:cNvPr>
          <p:cNvSpPr>
            <a:spLocks/>
          </p:cNvSpPr>
          <p:nvPr/>
        </p:nvSpPr>
        <p:spPr>
          <a:xfrm>
            <a:off x="2551749" y="5310535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2" name="Gleichschenkliges Dreieck 141">
            <a:extLst>
              <a:ext uri="{FF2B5EF4-FFF2-40B4-BE49-F238E27FC236}">
                <a16:creationId xmlns:a16="http://schemas.microsoft.com/office/drawing/2014/main" id="{A7590480-A73A-43C3-8A32-430A72344167}"/>
              </a:ext>
            </a:extLst>
          </p:cNvPr>
          <p:cNvSpPr>
            <a:spLocks noChangeAspect="1"/>
          </p:cNvSpPr>
          <p:nvPr/>
        </p:nvSpPr>
        <p:spPr>
          <a:xfrm>
            <a:off x="1911086" y="5014297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3" name="Gleichschenkliges Dreieck 142">
            <a:extLst>
              <a:ext uri="{FF2B5EF4-FFF2-40B4-BE49-F238E27FC236}">
                <a16:creationId xmlns:a16="http://schemas.microsoft.com/office/drawing/2014/main" id="{C264BAF4-0158-498C-B475-1396A231A025}"/>
              </a:ext>
            </a:extLst>
          </p:cNvPr>
          <p:cNvSpPr>
            <a:spLocks noChangeAspect="1"/>
          </p:cNvSpPr>
          <p:nvPr/>
        </p:nvSpPr>
        <p:spPr>
          <a:xfrm>
            <a:off x="2547074" y="5009713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4" name="Gleichschenkliges Dreieck 143">
            <a:extLst>
              <a:ext uri="{FF2B5EF4-FFF2-40B4-BE49-F238E27FC236}">
                <a16:creationId xmlns:a16="http://schemas.microsoft.com/office/drawing/2014/main" id="{A9B146FE-5BD5-42D1-BCF6-7DA9257783F7}"/>
              </a:ext>
            </a:extLst>
          </p:cNvPr>
          <p:cNvSpPr>
            <a:spLocks noChangeAspect="1"/>
          </p:cNvSpPr>
          <p:nvPr/>
        </p:nvSpPr>
        <p:spPr>
          <a:xfrm>
            <a:off x="2226512" y="5299185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A97F8863-9C7A-4900-B73F-EB456FC28865}"/>
              </a:ext>
            </a:extLst>
          </p:cNvPr>
          <p:cNvSpPr>
            <a:spLocks noChangeAspect="1"/>
          </p:cNvSpPr>
          <p:nvPr/>
        </p:nvSpPr>
        <p:spPr>
          <a:xfrm>
            <a:off x="1612859" y="5310535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123DAEA8-6DBE-4D36-9DE3-ED5B710031FC}"/>
              </a:ext>
            </a:extLst>
          </p:cNvPr>
          <p:cNvSpPr>
            <a:spLocks noChangeAspect="1"/>
          </p:cNvSpPr>
          <p:nvPr/>
        </p:nvSpPr>
        <p:spPr>
          <a:xfrm>
            <a:off x="2232683" y="5038392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C0C93808-48B4-45D0-B76C-A7BF6C4C10B6}"/>
              </a:ext>
            </a:extLst>
          </p:cNvPr>
          <p:cNvSpPr>
            <a:spLocks/>
          </p:cNvSpPr>
          <p:nvPr/>
        </p:nvSpPr>
        <p:spPr>
          <a:xfrm>
            <a:off x="1920111" y="530431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8" name="Gleichschenkliges Dreieck 147">
            <a:extLst>
              <a:ext uri="{FF2B5EF4-FFF2-40B4-BE49-F238E27FC236}">
                <a16:creationId xmlns:a16="http://schemas.microsoft.com/office/drawing/2014/main" id="{562335D2-9463-4F72-A9D0-850B6BAFB96A}"/>
              </a:ext>
            </a:extLst>
          </p:cNvPr>
          <p:cNvSpPr>
            <a:spLocks noChangeAspect="1"/>
          </p:cNvSpPr>
          <p:nvPr/>
        </p:nvSpPr>
        <p:spPr>
          <a:xfrm>
            <a:off x="1911158" y="5605372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9" name="Gleichschenkliges Dreieck 148">
            <a:extLst>
              <a:ext uri="{FF2B5EF4-FFF2-40B4-BE49-F238E27FC236}">
                <a16:creationId xmlns:a16="http://schemas.microsoft.com/office/drawing/2014/main" id="{73572DA4-0B35-483A-A0D6-CCB207E6CB97}"/>
              </a:ext>
            </a:extLst>
          </p:cNvPr>
          <p:cNvSpPr>
            <a:spLocks noChangeAspect="1"/>
          </p:cNvSpPr>
          <p:nvPr/>
        </p:nvSpPr>
        <p:spPr>
          <a:xfrm>
            <a:off x="2547074" y="5613274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67" name="Grafik 166" descr="Zahnräder">
            <a:extLst>
              <a:ext uri="{FF2B5EF4-FFF2-40B4-BE49-F238E27FC236}">
                <a16:creationId xmlns:a16="http://schemas.microsoft.com/office/drawing/2014/main" id="{104561DF-68D1-4749-BF5E-625AE4A38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1227" y="4891423"/>
            <a:ext cx="913482" cy="913482"/>
          </a:xfrm>
          <a:prstGeom prst="rect">
            <a:avLst/>
          </a:prstGeom>
        </p:spPr>
      </p:pic>
      <p:sp>
        <p:nvSpPr>
          <p:cNvPr id="170" name="Rechteck: abgerundete Ecken 169">
            <a:extLst>
              <a:ext uri="{FF2B5EF4-FFF2-40B4-BE49-F238E27FC236}">
                <a16:creationId xmlns:a16="http://schemas.microsoft.com/office/drawing/2014/main" id="{56F9CA91-C3BA-4372-9A42-0360A0EDBFE3}"/>
              </a:ext>
            </a:extLst>
          </p:cNvPr>
          <p:cNvSpPr/>
          <p:nvPr/>
        </p:nvSpPr>
        <p:spPr>
          <a:xfrm>
            <a:off x="4351227" y="4392161"/>
            <a:ext cx="1024169" cy="2525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ML Model</a:t>
            </a:r>
          </a:p>
        </p:txBody>
      </p:sp>
      <p:sp>
        <p:nvSpPr>
          <p:cNvPr id="171" name="Pfeil: nach rechts 170">
            <a:extLst>
              <a:ext uri="{FF2B5EF4-FFF2-40B4-BE49-F238E27FC236}">
                <a16:creationId xmlns:a16="http://schemas.microsoft.com/office/drawing/2014/main" id="{A0EC6EC6-FBF2-499C-B7AE-8571D064E703}"/>
              </a:ext>
            </a:extLst>
          </p:cNvPr>
          <p:cNvSpPr/>
          <p:nvPr/>
        </p:nvSpPr>
        <p:spPr>
          <a:xfrm>
            <a:off x="5536964" y="5054257"/>
            <a:ext cx="1133618" cy="5208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Clustering</a:t>
            </a:r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19EC32B2-E299-4CCE-8C2E-A5BD5BBC985D}"/>
              </a:ext>
            </a:extLst>
          </p:cNvPr>
          <p:cNvSpPr>
            <a:spLocks/>
          </p:cNvSpPr>
          <p:nvPr/>
        </p:nvSpPr>
        <p:spPr>
          <a:xfrm>
            <a:off x="6774654" y="506079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5" name="Gleichschenkliges Dreieck 174">
            <a:extLst>
              <a:ext uri="{FF2B5EF4-FFF2-40B4-BE49-F238E27FC236}">
                <a16:creationId xmlns:a16="http://schemas.microsoft.com/office/drawing/2014/main" id="{22F6D010-A480-4946-AE35-25A2830770D2}"/>
              </a:ext>
            </a:extLst>
          </p:cNvPr>
          <p:cNvSpPr>
            <a:spLocks noChangeAspect="1"/>
          </p:cNvSpPr>
          <p:nvPr/>
        </p:nvSpPr>
        <p:spPr>
          <a:xfrm>
            <a:off x="6769339" y="5711260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8" name="Pfeil: nach rechts 177">
            <a:extLst>
              <a:ext uri="{FF2B5EF4-FFF2-40B4-BE49-F238E27FC236}">
                <a16:creationId xmlns:a16="http://schemas.microsoft.com/office/drawing/2014/main" id="{0E81910E-45C8-4369-8879-DDADF8E2D63B}"/>
              </a:ext>
            </a:extLst>
          </p:cNvPr>
          <p:cNvSpPr/>
          <p:nvPr/>
        </p:nvSpPr>
        <p:spPr>
          <a:xfrm>
            <a:off x="3027943" y="4937595"/>
            <a:ext cx="1133618" cy="7231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Data</a:t>
            </a:r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F51F2615-334B-4BBC-907B-8DD4C5912F31}"/>
              </a:ext>
            </a:extLst>
          </p:cNvPr>
          <p:cNvSpPr>
            <a:spLocks noChangeAspect="1"/>
          </p:cNvSpPr>
          <p:nvPr/>
        </p:nvSpPr>
        <p:spPr>
          <a:xfrm>
            <a:off x="7092891" y="4441276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BB87628E-5FB0-4ACF-80E3-A6502D30E17E}"/>
              </a:ext>
            </a:extLst>
          </p:cNvPr>
          <p:cNvSpPr>
            <a:spLocks noChangeAspect="1"/>
          </p:cNvSpPr>
          <p:nvPr/>
        </p:nvSpPr>
        <p:spPr>
          <a:xfrm>
            <a:off x="6761653" y="4730551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005C4873-9D33-4367-A7DC-530C3B0B43E6}"/>
              </a:ext>
            </a:extLst>
          </p:cNvPr>
          <p:cNvSpPr>
            <a:spLocks noChangeAspect="1"/>
          </p:cNvSpPr>
          <p:nvPr/>
        </p:nvSpPr>
        <p:spPr>
          <a:xfrm>
            <a:off x="7099712" y="4747321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8ED75D4A-8662-4FA2-A97F-39F01E2EED27}"/>
              </a:ext>
            </a:extLst>
          </p:cNvPr>
          <p:cNvSpPr>
            <a:spLocks noChangeAspect="1"/>
          </p:cNvSpPr>
          <p:nvPr/>
        </p:nvSpPr>
        <p:spPr>
          <a:xfrm>
            <a:off x="6761653" y="4441276"/>
            <a:ext cx="252000" cy="252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D6EFF012-95CD-417F-9A95-68226D71C1D9}"/>
              </a:ext>
            </a:extLst>
          </p:cNvPr>
          <p:cNvSpPr>
            <a:spLocks/>
          </p:cNvSpPr>
          <p:nvPr/>
        </p:nvSpPr>
        <p:spPr>
          <a:xfrm>
            <a:off x="7099712" y="506819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CFA7324F-5EA8-4778-BF7A-C605A6062C74}"/>
              </a:ext>
            </a:extLst>
          </p:cNvPr>
          <p:cNvSpPr>
            <a:spLocks/>
          </p:cNvSpPr>
          <p:nvPr/>
        </p:nvSpPr>
        <p:spPr>
          <a:xfrm>
            <a:off x="6769339" y="5379133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86A8954-3471-435C-B5E3-8139EC8A924C}"/>
              </a:ext>
            </a:extLst>
          </p:cNvPr>
          <p:cNvSpPr>
            <a:spLocks/>
          </p:cNvSpPr>
          <p:nvPr/>
        </p:nvSpPr>
        <p:spPr>
          <a:xfrm>
            <a:off x="7099712" y="5389067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6" name="Gleichschenkliges Dreieck 185">
            <a:extLst>
              <a:ext uri="{FF2B5EF4-FFF2-40B4-BE49-F238E27FC236}">
                <a16:creationId xmlns:a16="http://schemas.microsoft.com/office/drawing/2014/main" id="{27349C7F-96F9-4202-9A13-14DADE802588}"/>
              </a:ext>
            </a:extLst>
          </p:cNvPr>
          <p:cNvSpPr>
            <a:spLocks noChangeAspect="1"/>
          </p:cNvSpPr>
          <p:nvPr/>
        </p:nvSpPr>
        <p:spPr>
          <a:xfrm>
            <a:off x="6765617" y="5999336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7" name="Gleichschenkliges Dreieck 186">
            <a:extLst>
              <a:ext uri="{FF2B5EF4-FFF2-40B4-BE49-F238E27FC236}">
                <a16:creationId xmlns:a16="http://schemas.microsoft.com/office/drawing/2014/main" id="{4FA67781-B8BA-45C6-82AA-28394EBDBC71}"/>
              </a:ext>
            </a:extLst>
          </p:cNvPr>
          <p:cNvSpPr>
            <a:spLocks noChangeAspect="1"/>
          </p:cNvSpPr>
          <p:nvPr/>
        </p:nvSpPr>
        <p:spPr>
          <a:xfrm>
            <a:off x="7096905" y="5719771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8" name="Gleichschenkliges Dreieck 187">
            <a:extLst>
              <a:ext uri="{FF2B5EF4-FFF2-40B4-BE49-F238E27FC236}">
                <a16:creationId xmlns:a16="http://schemas.microsoft.com/office/drawing/2014/main" id="{687DC913-43F3-41C9-80AF-CF5113B00511}"/>
              </a:ext>
            </a:extLst>
          </p:cNvPr>
          <p:cNvSpPr>
            <a:spLocks noChangeAspect="1"/>
          </p:cNvSpPr>
          <p:nvPr/>
        </p:nvSpPr>
        <p:spPr>
          <a:xfrm>
            <a:off x="7099712" y="6023470"/>
            <a:ext cx="252000" cy="252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2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7" grpId="0" animBg="1"/>
      <p:bldP spid="52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5" grpId="0"/>
      <p:bldP spid="126" grpId="0" animBg="1"/>
      <p:bldP spid="127" grpId="0" animBg="1"/>
      <p:bldP spid="128" grpId="0"/>
      <p:bldP spid="129" grpId="0"/>
      <p:bldP spid="130" grpId="0"/>
      <p:bldP spid="131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70" grpId="0" animBg="1"/>
      <p:bldP spid="171" grpId="0" animBg="1"/>
      <p:bldP spid="174" grpId="0" animBg="1"/>
      <p:bldP spid="175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25838"/>
            <a:ext cx="8508999" cy="312997"/>
          </a:xfrm>
        </p:spPr>
        <p:txBody>
          <a:bodyPr/>
          <a:lstStyle/>
          <a:p>
            <a:r>
              <a:rPr lang="en-US" dirty="0"/>
              <a:t>Put the autoencoder model into a probabilistic one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 (VAE)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26" y="4491657"/>
            <a:ext cx="5780860" cy="61129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526" y="2225387"/>
            <a:ext cx="2078375" cy="2709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256" y="2210294"/>
            <a:ext cx="2157905" cy="30110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297" y="3055232"/>
            <a:ext cx="3905520" cy="544809"/>
          </a:xfrm>
          <a:prstGeom prst="rect">
            <a:avLst/>
          </a:prstGeom>
        </p:spPr>
      </p:pic>
      <p:sp>
        <p:nvSpPr>
          <p:cNvPr id="13" name="AutoShape 2" descr="Ähnliches F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0801" y="3055232"/>
            <a:ext cx="1824500" cy="684188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414338" y="3857625"/>
            <a:ext cx="5678221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Minimizing the KL divergence leads to the following model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376238" y="5289200"/>
                <a:ext cx="5798062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600" dirty="0">
                    <a:latin typeface="+mn-lt"/>
                  </a:rPr>
                  <a:t>Choosing a isotropic multivariate Gaussian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16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lt"/>
                  </a:rPr>
                  <a:t> as prior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8" y="5289200"/>
                <a:ext cx="5798062" cy="280718"/>
              </a:xfrm>
              <a:prstGeom prst="rect">
                <a:avLst/>
              </a:prstGeom>
              <a:blipFill>
                <a:blip r:embed="rId8"/>
                <a:stretch>
                  <a:fillRect l="-2208" t="-1956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713" y="5680734"/>
            <a:ext cx="4448175" cy="7314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B520C9A-D3C6-405E-97F6-26A60EAA6F32}"/>
              </a:ext>
            </a:extLst>
          </p:cNvPr>
          <p:cNvSpPr txBox="1"/>
          <p:nvPr/>
        </p:nvSpPr>
        <p:spPr>
          <a:xfrm>
            <a:off x="414338" y="2685246"/>
            <a:ext cx="6089809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/>
              <a:t>Approximate the unknown distribution of the data with a known one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130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E4EDA4-4F3A-4A53-B13C-9C18B1A6C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590" y="3351706"/>
            <a:ext cx="2243135" cy="78105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: learned weights</a:t>
            </a:r>
          </a:p>
          <a:p>
            <a:r>
              <a:rPr lang="en-US" dirty="0"/>
              <a:t>: basis function</a:t>
            </a:r>
          </a:p>
          <a:p>
            <a:r>
              <a:rPr lang="en-US" dirty="0"/>
              <a:t>: number of parameters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Regression 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9BA758-63A4-4D0D-B59F-B283F821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11" y="3525088"/>
            <a:ext cx="4667250" cy="1028241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720149" y="4814767"/>
            <a:ext cx="126637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Loss function: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76275" y="3322700"/>
            <a:ext cx="61555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Model: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14" y="5262079"/>
            <a:ext cx="5988609" cy="96174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76275" y="1549755"/>
            <a:ext cx="59311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Given: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693" y="1770451"/>
            <a:ext cx="3000449" cy="36461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645" y="2165177"/>
            <a:ext cx="2847549" cy="288000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963411" y="1870704"/>
            <a:ext cx="1266372" cy="561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Observations:</a:t>
            </a:r>
          </a:p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Targets: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76275" y="2505797"/>
            <a:ext cx="3766737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Task: Find mapping from inputs to targets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272" y="2875169"/>
            <a:ext cx="1170291" cy="388733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334" y="3690155"/>
            <a:ext cx="227143" cy="18000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222" y="3903043"/>
            <a:ext cx="443368" cy="28800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335" y="4224530"/>
            <a:ext cx="239142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Regression II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720149" y="3222863"/>
            <a:ext cx="5238614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Leads to the closed from solution for the optimal weights: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76275" y="1730796"/>
            <a:ext cx="5031827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Find the optimal weights by setting the gradient to zero: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689" y="2132471"/>
            <a:ext cx="4125799" cy="7997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999" y="3632274"/>
            <a:ext cx="3549177" cy="71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9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graphicFrame>
        <p:nvGraphicFramePr>
          <p:cNvPr id="10" name="Inhaltsplatzhalter 9"/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3043891503"/>
              </p:ext>
            </p:extLst>
          </p:nvPr>
        </p:nvGraphicFramePr>
        <p:xfrm>
          <a:off x="311162" y="1743520"/>
          <a:ext cx="8204233" cy="377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945421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Linear Regression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95" y="2304869"/>
            <a:ext cx="2510451" cy="198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589" y="2304869"/>
            <a:ext cx="2459203" cy="19800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19090" y="1574369"/>
            <a:ext cx="780627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How to select the basis function?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699376" y="1979996"/>
            <a:ext cx="3045706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Data sampled from sinus function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00695" y="4284869"/>
            <a:ext cx="2321534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Using a polynomial basis function of degree </a:t>
            </a:r>
            <a:r>
              <a:rPr lang="en-US" sz="1400" b="1" dirty="0">
                <a:latin typeface="+mn-lt"/>
              </a:rPr>
              <a:t>three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4905265" y="4281514"/>
            <a:ext cx="2321534" cy="470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Using a polynomial basis function of degree </a:t>
            </a:r>
            <a:r>
              <a:rPr lang="en-US" sz="1400" b="1" dirty="0">
                <a:latin typeface="+mn-lt"/>
              </a:rPr>
              <a:t>ten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63294" y="5211606"/>
            <a:ext cx="7627897" cy="8421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Basis functions are fixed before training -&gt; difficult for multidimensional data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Needed parameters are rapidly growing with the number of features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Cannot handle data with significant dependence on a small number of features</a:t>
            </a:r>
          </a:p>
        </p:txBody>
      </p:sp>
    </p:spTree>
    <p:extLst>
      <p:ext uri="{BB962C8B-B14F-4D97-AF65-F5344CB8AC3E}">
        <p14:creationId xmlns:p14="http://schemas.microsoft.com/office/powerpoint/2010/main" val="1837505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212" y="1838078"/>
            <a:ext cx="7906609" cy="3380657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86674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aka MLP aka ANN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66" y="2636782"/>
            <a:ext cx="5294568" cy="322881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892267" y="2233428"/>
            <a:ext cx="218649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Artificial Neural Network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94202" y="1647669"/>
            <a:ext cx="7275323" cy="561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Each function can be seen as a layer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A layer contains </a:t>
            </a:r>
            <a:r>
              <a:rPr lang="en-US" sz="1600" dirty="0" err="1">
                <a:latin typeface="+mn-lt"/>
              </a:rPr>
              <a:t>untis</a:t>
            </a:r>
            <a:r>
              <a:rPr lang="en-US" sz="1600" dirty="0">
                <a:latin typeface="+mn-lt"/>
              </a:rPr>
              <a:t>, so called artificial neurons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94201" y="5955444"/>
            <a:ext cx="7180568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Loss function often non-convex → many local minima </a:t>
            </a:r>
            <a:r>
              <a:rPr lang="en-US" sz="1600" dirty="0"/>
              <a:t>→  </a:t>
            </a:r>
            <a:r>
              <a:rPr lang="en-US" sz="1600" dirty="0">
                <a:latin typeface="+mn-lt"/>
              </a:rPr>
              <a:t>optimization is trick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769" y="5420071"/>
            <a:ext cx="993167" cy="9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http://playground.tensorow.org</a:t>
            </a:r>
            <a:endParaRPr lang="en-US" dirty="0"/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illustration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03" y="2508508"/>
            <a:ext cx="6496447" cy="37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49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004886" y="1762188"/>
            <a:ext cx="7823201" cy="318589"/>
          </a:xfrm>
        </p:spPr>
        <p:txBody>
          <a:bodyPr/>
          <a:lstStyle/>
          <a:p>
            <a:r>
              <a:rPr lang="en-US" dirty="0"/>
              <a:t>Take an extra round through the encoder, compare the latent space → VPGA</a:t>
            </a:r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377796"/>
          </a:xfrm>
        </p:spPr>
        <p:txBody>
          <a:bodyPr/>
          <a:lstStyle/>
          <a:p>
            <a:r>
              <a:rPr lang="en-US" sz="2400" dirty="0" err="1"/>
              <a:t>Variational</a:t>
            </a:r>
            <a:r>
              <a:rPr lang="en-US" sz="2400" dirty="0"/>
              <a:t> Perceptual Generative </a:t>
            </a:r>
            <a:r>
              <a:rPr lang="en-US" sz="2400" dirty="0" err="1"/>
              <a:t>Autoencoder</a:t>
            </a:r>
            <a:r>
              <a:rPr lang="en-US" sz="2400" dirty="0"/>
              <a:t> (VPGA)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320420" y="1729496"/>
            <a:ext cx="609599" cy="351281"/>
          </a:xfrm>
          <a:prstGeom prst="rightArrow">
            <a:avLst/>
          </a:prstGeom>
          <a:solidFill>
            <a:srgbClr val="A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9" y="2929967"/>
            <a:ext cx="6577012" cy="329314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85" y="2330974"/>
            <a:ext cx="5660279" cy="3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88" y="1999462"/>
            <a:ext cx="8509000" cy="4224326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VQ Example</a:t>
            </a:r>
          </a:p>
        </p:txBody>
      </p:sp>
    </p:spTree>
    <p:extLst>
      <p:ext uri="{BB962C8B-B14F-4D97-AF65-F5344CB8AC3E}">
        <p14:creationId xmlns:p14="http://schemas.microsoft.com/office/powerpoint/2010/main" val="1855407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004886" y="1762188"/>
            <a:ext cx="7823201" cy="318589"/>
          </a:xfrm>
        </p:spPr>
        <p:txBody>
          <a:bodyPr/>
          <a:lstStyle/>
          <a:p>
            <a:r>
              <a:rPr lang="en-US" dirty="0"/>
              <a:t>Combine VAE and GAN into one model → </a:t>
            </a:r>
            <a:r>
              <a:rPr lang="en-US" dirty="0" err="1"/>
              <a:t>IntroVAE</a:t>
            </a:r>
            <a:endParaRPr lang="en-US" dirty="0"/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dirty="0"/>
              <a:t>Introspective </a:t>
            </a: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 (</a:t>
            </a:r>
            <a:r>
              <a:rPr lang="en-US" dirty="0" err="1"/>
              <a:t>IntroVAE</a:t>
            </a:r>
            <a:r>
              <a:rPr lang="en-US" dirty="0"/>
              <a:t>)</a:t>
            </a:r>
          </a:p>
        </p:txBody>
      </p:sp>
      <p:sp>
        <p:nvSpPr>
          <p:cNvPr id="10" name="Pfeil nach rechts 9"/>
          <p:cNvSpPr/>
          <p:nvPr/>
        </p:nvSpPr>
        <p:spPr>
          <a:xfrm>
            <a:off x="320420" y="1729496"/>
            <a:ext cx="609599" cy="351281"/>
          </a:xfrm>
          <a:prstGeom prst="rightArrow">
            <a:avLst/>
          </a:prstGeom>
          <a:solidFill>
            <a:srgbClr val="A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60" y="2075973"/>
            <a:ext cx="5622413" cy="93913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522" y="3048439"/>
            <a:ext cx="4241814" cy="33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A531D05-14B2-47BD-BD56-0D2C6A7B9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0" y="1762188"/>
            <a:ext cx="7780339" cy="257250"/>
          </a:xfrm>
        </p:spPr>
        <p:txBody>
          <a:bodyPr/>
          <a:lstStyle/>
          <a:p>
            <a:r>
              <a:rPr lang="en-US" dirty="0"/>
              <a:t>Disentangling, analyzing and manipulating the latent space of X-Ray knee data in an unsupervised manner</a:t>
            </a:r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B.Sc. Stefan Dünhuber | ORTUM - Center for Orthopaedic Research at TUM </a:t>
            </a:r>
            <a:endParaRPr lang="de-DE" noProof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B91B116-DC4D-4A9E-85B8-3E4D3D84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Concrete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10BF37D-1A80-40F2-9AC4-3BA772AF5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95" y="3127115"/>
            <a:ext cx="2298531" cy="2291791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5EC27CD8-A215-4D95-A7F6-65B162EB5D44}"/>
              </a:ext>
            </a:extLst>
          </p:cNvPr>
          <p:cNvSpPr txBox="1"/>
          <p:nvPr/>
        </p:nvSpPr>
        <p:spPr>
          <a:xfrm>
            <a:off x="4289510" y="3127115"/>
            <a:ext cx="2298531" cy="2222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Ground truth of the data: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Geometric shape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X-position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Y-position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Rotation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Size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 err="1">
              <a:latin typeface="+mn-lt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0B55A2E-CFB5-45C3-AC5D-7408C0B7C058}"/>
              </a:ext>
            </a:extLst>
          </p:cNvPr>
          <p:cNvSpPr txBox="1"/>
          <p:nvPr/>
        </p:nvSpPr>
        <p:spPr>
          <a:xfrm>
            <a:off x="436567" y="5822727"/>
            <a:ext cx="605790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Disentangling: independence of each latent variable to the others 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D87B3A6-D87B-4939-A0A4-6E2ED5EB0209}"/>
              </a:ext>
            </a:extLst>
          </p:cNvPr>
          <p:cNvSpPr txBox="1"/>
          <p:nvPr/>
        </p:nvSpPr>
        <p:spPr>
          <a:xfrm>
            <a:off x="436567" y="2759965"/>
            <a:ext cx="2943113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/>
              <a:t>Latent space, a simple example:</a:t>
            </a:r>
          </a:p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DF54372A-7AB1-431A-9D4D-E844B116CE81}"/>
              </a:ext>
            </a:extLst>
          </p:cNvPr>
          <p:cNvSpPr/>
          <p:nvPr/>
        </p:nvSpPr>
        <p:spPr>
          <a:xfrm>
            <a:off x="436567" y="1846051"/>
            <a:ext cx="479413" cy="346773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63DDAF2-3CA6-41F9-AAD0-53BE47CF8674}"/>
              </a:ext>
            </a:extLst>
          </p:cNvPr>
          <p:cNvSpPr txBox="1"/>
          <p:nvPr/>
        </p:nvSpPr>
        <p:spPr>
          <a:xfrm>
            <a:off x="436567" y="2434664"/>
            <a:ext cx="372585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What does it mean? </a:t>
            </a:r>
          </a:p>
        </p:txBody>
      </p:sp>
    </p:spTree>
    <p:extLst>
      <p:ext uri="{BB962C8B-B14F-4D97-AF65-F5344CB8AC3E}">
        <p14:creationId xmlns:p14="http://schemas.microsoft.com/office/powerpoint/2010/main" val="120779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8" grpId="0"/>
      <p:bldP spid="29" grpId="0"/>
      <p:bldP spid="31" grpId="0"/>
      <p:bldP spid="32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A531D05-14B2-47BD-BD56-0D2C6A7B9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0" y="1762188"/>
            <a:ext cx="7780339" cy="257250"/>
          </a:xfrm>
        </p:spPr>
        <p:txBody>
          <a:bodyPr/>
          <a:lstStyle/>
          <a:p>
            <a:r>
              <a:rPr lang="en-US" dirty="0"/>
              <a:t>Disentangling, analyzing and manipulating the latent space of X-Ray knee data in an unsupervised manner</a:t>
            </a:r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B.Sc. Stefan Dünhuber | ORTUM - Center for Orthopaedic Research at TUM </a:t>
            </a:r>
            <a:endParaRPr lang="de-DE" noProof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B91B116-DC4D-4A9E-85B8-3E4D3D84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VAE Models</a:t>
            </a:r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DF54372A-7AB1-431A-9D4D-E844B116CE81}"/>
              </a:ext>
            </a:extLst>
          </p:cNvPr>
          <p:cNvSpPr/>
          <p:nvPr/>
        </p:nvSpPr>
        <p:spPr>
          <a:xfrm>
            <a:off x="436567" y="1846051"/>
            <a:ext cx="479413" cy="346773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63DDAF2-3CA6-41F9-AAD0-53BE47CF8674}"/>
              </a:ext>
            </a:extLst>
          </p:cNvPr>
          <p:cNvSpPr txBox="1"/>
          <p:nvPr/>
        </p:nvSpPr>
        <p:spPr>
          <a:xfrm>
            <a:off x="436567" y="2434664"/>
            <a:ext cx="372585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But how?</a:t>
            </a:r>
          </a:p>
        </p:txBody>
      </p:sp>
      <p:sp>
        <p:nvSpPr>
          <p:cNvPr id="34" name="Inhaltsplatzhalter 8">
            <a:extLst>
              <a:ext uri="{FF2B5EF4-FFF2-40B4-BE49-F238E27FC236}">
                <a16:creationId xmlns:a16="http://schemas.microsoft.com/office/drawing/2014/main" id="{9FD80966-C977-424D-B263-82B27C81137D}"/>
              </a:ext>
            </a:extLst>
          </p:cNvPr>
          <p:cNvSpPr txBox="1">
            <a:spLocks/>
          </p:cNvSpPr>
          <p:nvPr/>
        </p:nvSpPr>
        <p:spPr>
          <a:xfrm>
            <a:off x="1083073" y="5867473"/>
            <a:ext cx="7780339" cy="2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Variational Autoencoder (VAE) Models proposed in [8] </a:t>
            </a: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A213F803-A5E9-40D0-8C5E-96FC84F4AA16}"/>
              </a:ext>
            </a:extLst>
          </p:cNvPr>
          <p:cNvSpPr/>
          <p:nvPr/>
        </p:nvSpPr>
        <p:spPr>
          <a:xfrm>
            <a:off x="436567" y="5822712"/>
            <a:ext cx="479413" cy="3467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5" name="Inhaltsplatzhalter 8">
            <a:extLst>
              <a:ext uri="{FF2B5EF4-FFF2-40B4-BE49-F238E27FC236}">
                <a16:creationId xmlns:a16="http://schemas.microsoft.com/office/drawing/2014/main" id="{9FD80966-C977-424D-B263-82B27C81137D}"/>
              </a:ext>
            </a:extLst>
          </p:cNvPr>
          <p:cNvSpPr txBox="1">
            <a:spLocks/>
          </p:cNvSpPr>
          <p:nvPr/>
        </p:nvSpPr>
        <p:spPr>
          <a:xfrm>
            <a:off x="1083074" y="2803948"/>
            <a:ext cx="7780339" cy="2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Deep Learning, due to great success in many different areas</a:t>
            </a:r>
          </a:p>
        </p:txBody>
      </p:sp>
      <p:sp>
        <p:nvSpPr>
          <p:cNvPr id="16" name="Pfeil: nach rechts 34">
            <a:extLst>
              <a:ext uri="{FF2B5EF4-FFF2-40B4-BE49-F238E27FC236}">
                <a16:creationId xmlns:a16="http://schemas.microsoft.com/office/drawing/2014/main" id="{A213F803-A5E9-40D0-8C5E-96FC84F4AA16}"/>
              </a:ext>
            </a:extLst>
          </p:cNvPr>
          <p:cNvSpPr/>
          <p:nvPr/>
        </p:nvSpPr>
        <p:spPr>
          <a:xfrm>
            <a:off x="436567" y="2762710"/>
            <a:ext cx="479413" cy="346773"/>
          </a:xfrm>
          <a:prstGeom prst="right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307885" y="3137696"/>
            <a:ext cx="570907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8913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Natural language processing (NLP) [1]</a:t>
            </a:r>
          </a:p>
          <a:p>
            <a:pPr marL="188913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Autonomous driving [2]</a:t>
            </a:r>
          </a:p>
          <a:p>
            <a:pPr marL="188913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Predicting earthquakes [3]</a:t>
            </a:r>
          </a:p>
          <a:p>
            <a:pPr marL="188913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Predicting the stock market [4]</a:t>
            </a:r>
          </a:p>
          <a:p>
            <a:pPr marL="1889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Alzheimer’s [5]</a:t>
            </a:r>
          </a:p>
          <a:p>
            <a:pPr marL="188913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Cancer detection [6]</a:t>
            </a:r>
          </a:p>
          <a:p>
            <a:pPr marL="188913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Surgical assistance [7]</a:t>
            </a:r>
          </a:p>
          <a:p>
            <a:pPr marL="188913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And many more…</a:t>
            </a:r>
          </a:p>
        </p:txBody>
      </p:sp>
      <p:pic>
        <p:nvPicPr>
          <p:cNvPr id="19" name="Picture 4" descr="Bildergebnis für autonomous driving deep learning">
            <a:extLst>
              <a:ext uri="{FF2B5EF4-FFF2-40B4-BE49-F238E27FC236}">
                <a16:creationId xmlns:a16="http://schemas.microsoft.com/office/drawing/2014/main" id="{B15D1A36-0D94-45B2-913A-0144B907B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9" y="3237631"/>
            <a:ext cx="1791750" cy="11138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Google Deep Learning cancer detection 600x280">
            <a:extLst>
              <a:ext uri="{FF2B5EF4-FFF2-40B4-BE49-F238E27FC236}">
                <a16:creationId xmlns:a16="http://schemas.microsoft.com/office/drawing/2014/main" id="{ACC15D4E-6C4C-4175-B299-5F90A8C9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36" y="4197830"/>
            <a:ext cx="1791750" cy="8361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9B3F672-BDAE-457A-94D1-7188F748DCB8}"/>
              </a:ext>
            </a:extLst>
          </p:cNvPr>
          <p:cNvSpPr txBox="1"/>
          <p:nvPr/>
        </p:nvSpPr>
        <p:spPr>
          <a:xfrm>
            <a:off x="436567" y="5299404"/>
            <a:ext cx="372585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Do it unsupervised...</a:t>
            </a:r>
          </a:p>
        </p:txBody>
      </p:sp>
    </p:spTree>
    <p:extLst>
      <p:ext uri="{BB962C8B-B14F-4D97-AF65-F5344CB8AC3E}">
        <p14:creationId xmlns:p14="http://schemas.microsoft.com/office/powerpoint/2010/main" val="164417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 animBg="1"/>
      <p:bldP spid="15" grpId="0"/>
      <p:bldP spid="16" grpId="0" animBg="1"/>
      <p:bldP spid="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aka MLP aka ANN</a:t>
            </a:r>
          </a:p>
        </p:txBody>
      </p:sp>
      <p:sp>
        <p:nvSpPr>
          <p:cNvPr id="2" name="Pfeil nach rechts 1"/>
          <p:cNvSpPr/>
          <p:nvPr/>
        </p:nvSpPr>
        <p:spPr>
          <a:xfrm>
            <a:off x="613956" y="1645506"/>
            <a:ext cx="634869" cy="450093"/>
          </a:xfrm>
          <a:prstGeom prst="rightArrow">
            <a:avLst/>
          </a:prstGeom>
          <a:solidFill>
            <a:srgbClr val="A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613956" y="2212900"/>
            <a:ext cx="5529040" cy="2222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+mn-lt"/>
              </a:rPr>
              <a:t>Series of composed non-linear functions in a chain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Composed functions map the input to a given output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Each function represents a layer</a:t>
            </a: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A layer contains </a:t>
            </a:r>
            <a:r>
              <a:rPr lang="en-US" sz="1600" dirty="0" err="1"/>
              <a:t>untis</a:t>
            </a:r>
            <a:r>
              <a:rPr lang="en-US" sz="1600" dirty="0"/>
              <a:t> →  artificial neurons</a:t>
            </a:r>
          </a:p>
          <a:p>
            <a:pPr>
              <a:lnSpc>
                <a:spcPct val="114000"/>
              </a:lnSpc>
            </a:pPr>
            <a:endParaRPr lang="en-US" sz="1600" dirty="0"/>
          </a:p>
          <a:p>
            <a:pPr>
              <a:lnSpc>
                <a:spcPct val="114000"/>
              </a:lnSpc>
            </a:pPr>
            <a:endParaRPr lang="en-US" sz="1600" dirty="0"/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</p:txBody>
      </p:sp>
      <p:sp>
        <p:nvSpPr>
          <p:cNvPr id="12" name="AutoShape 2" descr="Bildergebnis für xor proble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014C7C6-54BF-41A6-B0FC-64184FC4BF34}"/>
              </a:ext>
            </a:extLst>
          </p:cNvPr>
          <p:cNvSpPr txBox="1"/>
          <p:nvPr/>
        </p:nvSpPr>
        <p:spPr>
          <a:xfrm>
            <a:off x="1393170" y="1741927"/>
            <a:ext cx="780627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/>
              <a:t>Can handle non-linearity in data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AC2021B-8240-4A66-816F-B6E79C2B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374" y="971341"/>
            <a:ext cx="2326536" cy="149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E1629218-4289-43F6-84AE-58B6FD9E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016" y="3614628"/>
            <a:ext cx="4687628" cy="28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Unsupervised neural network that is trained to predict the input itself</a:t>
                </a:r>
              </a:p>
              <a:p>
                <a:pPr marL="519113" lvl="1" indent="-342900">
                  <a:buFont typeface="+mj-lt"/>
                  <a:buAutoNum type="arabicPeriod"/>
                </a:pPr>
                <a:r>
                  <a:rPr lang="en-US" dirty="0"/>
                  <a:t>Encoder: maps the input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a lower dimensional space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marL="519113" lvl="1" indent="-342900">
                  <a:buFont typeface="+mj-lt"/>
                  <a:buAutoNum type="arabicPeriod"/>
                </a:pPr>
                <a:r>
                  <a:rPr lang="en-US" dirty="0"/>
                  <a:t>Decoder: tries to reproduce the input from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marL="519113" lvl="1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33" t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Autoencoder (AE)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744" y="2677641"/>
            <a:ext cx="4661689" cy="56133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446300" y="2855204"/>
            <a:ext cx="49051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Loss: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737" y="3260034"/>
            <a:ext cx="5847316" cy="30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B.Sc. Stefan Dünhuber | ORTUM - Center for Orthopaedic Research at TUM 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 (VAE)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35534" y="1992499"/>
            <a:ext cx="503343" cy="3215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Loss</a:t>
            </a:r>
            <a:r>
              <a:rPr lang="en-US" sz="2000" dirty="0">
                <a:latin typeface="+mn-lt"/>
              </a:rPr>
              <a:t>: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08" y="2049505"/>
            <a:ext cx="4945727" cy="52298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12" y="2673690"/>
            <a:ext cx="6156721" cy="2840079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457325" y="5581643"/>
            <a:ext cx="620553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Generative model, which allows </a:t>
            </a:r>
            <a:r>
              <a:rPr lang="en-US" sz="1600" dirty="0"/>
              <a:t>disentangling of </a:t>
            </a:r>
            <a:r>
              <a:rPr lang="en-US" sz="1600" dirty="0">
                <a:latin typeface="+mn-lt"/>
              </a:rPr>
              <a:t>the latent space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457325" y="6055581"/>
            <a:ext cx="620553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Tends to produce blurry reconstruction images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930019" y="6034015"/>
            <a:ext cx="357187" cy="3238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Pfeil nach rechts 15"/>
          <p:cNvSpPr/>
          <p:nvPr/>
        </p:nvSpPr>
        <p:spPr>
          <a:xfrm>
            <a:off x="930019" y="5560077"/>
            <a:ext cx="357187" cy="323850"/>
          </a:xfrm>
          <a:prstGeom prst="rightArrow">
            <a:avLst/>
          </a:prstGeom>
          <a:solidFill>
            <a:srgbClr val="A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9EA01B5-3430-48F1-AA43-318395CEDE09}"/>
              </a:ext>
            </a:extLst>
          </p:cNvPr>
          <p:cNvSpPr/>
          <p:nvPr/>
        </p:nvSpPr>
        <p:spPr>
          <a:xfrm>
            <a:off x="311162" y="1554791"/>
            <a:ext cx="7010400" cy="3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Force the output of the encoder to be normal distributed</a:t>
            </a:r>
          </a:p>
        </p:txBody>
      </p:sp>
    </p:spTree>
    <p:extLst>
      <p:ext uri="{BB962C8B-B14F-4D97-AF65-F5344CB8AC3E}">
        <p14:creationId xmlns:p14="http://schemas.microsoft.com/office/powerpoint/2010/main" val="394134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280718"/>
          </a:xfrm>
        </p:spPr>
        <p:txBody>
          <a:bodyPr/>
          <a:lstStyle/>
          <a:p>
            <a:r>
              <a:rPr lang="en-US" dirty="0"/>
              <a:t>Generative Model consisting of an adversarial process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B.Sc. Stefan Dünhuber | ORTUM - Center for </a:t>
            </a:r>
            <a:r>
              <a:rPr lang="en-US" dirty="0" err="1"/>
              <a:t>Orthopaedic</a:t>
            </a:r>
            <a:r>
              <a:rPr lang="en-US" dirty="0"/>
              <a:t> Research at TUM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 (GAN)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1490663" y="2131696"/>
                <a:ext cx="548970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600" dirty="0">
                    <a:latin typeface="+mn-lt"/>
                  </a:rPr>
                  <a:t>Min-max game between a generator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600" dirty="0">
                    <a:latin typeface="+mn-lt"/>
                  </a:rPr>
                  <a:t> and a discriminator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663" y="2131696"/>
                <a:ext cx="5489708" cy="280718"/>
              </a:xfrm>
              <a:prstGeom prst="rect">
                <a:avLst/>
              </a:prstGeom>
              <a:blipFill>
                <a:blip r:embed="rId3"/>
                <a:stretch>
                  <a:fillRect l="-2333" t="-19565" r="-2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 nach rechts 10"/>
          <p:cNvSpPr/>
          <p:nvPr/>
        </p:nvSpPr>
        <p:spPr>
          <a:xfrm>
            <a:off x="778671" y="2136799"/>
            <a:ext cx="452437" cy="2609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1900238" y="2681287"/>
            <a:ext cx="4652298" cy="2747964"/>
            <a:chOff x="1757363" y="2701290"/>
            <a:chExt cx="5576223" cy="3347086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5940" y="2701290"/>
              <a:ext cx="5527646" cy="3347086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363" y="4543425"/>
              <a:ext cx="655381" cy="171450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1457325" y="5700702"/>
            <a:ext cx="620553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Generative model </a:t>
            </a:r>
            <a:r>
              <a:rPr lang="en-US" sz="1600" dirty="0"/>
              <a:t>generating sharper images as VAE</a:t>
            </a:r>
            <a:endParaRPr lang="en-US" sz="1600" dirty="0">
              <a:latin typeface="+mn-lt"/>
            </a:endParaRPr>
          </a:p>
        </p:txBody>
      </p:sp>
      <p:sp>
        <p:nvSpPr>
          <p:cNvPr id="14" name="Pfeil nach rechts 13"/>
          <p:cNvSpPr/>
          <p:nvPr/>
        </p:nvSpPr>
        <p:spPr>
          <a:xfrm>
            <a:off x="930019" y="5679136"/>
            <a:ext cx="357187" cy="323850"/>
          </a:xfrm>
          <a:prstGeom prst="rightArrow">
            <a:avLst/>
          </a:prstGeom>
          <a:solidFill>
            <a:srgbClr val="A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1457325" y="6055581"/>
            <a:ext cx="620553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No analyzation of the latent space for a given input</a:t>
            </a:r>
          </a:p>
        </p:txBody>
      </p:sp>
      <p:sp>
        <p:nvSpPr>
          <p:cNvPr id="16" name="Pfeil nach rechts 15"/>
          <p:cNvSpPr/>
          <p:nvPr/>
        </p:nvSpPr>
        <p:spPr>
          <a:xfrm>
            <a:off x="930019" y="6034015"/>
            <a:ext cx="357187" cy="3238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5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1" grpId="0" animBg="1"/>
      <p:bldP spid="13" grpId="0"/>
      <p:bldP spid="14" grpId="0" animBg="1"/>
      <p:bldP spid="15" grpId="0"/>
      <p:bldP spid="16" grpId="0" animBg="1"/>
    </p:bldLst>
  </p:timing>
</p:sld>
</file>

<file path=ppt/theme/theme1.xml><?xml version="1.0" encoding="utf-8"?>
<a:theme xmlns:a="http://schemas.openxmlformats.org/drawingml/2006/main" name="Title MRI-TUM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2470</Words>
  <Application>Microsoft Office PowerPoint</Application>
  <PresentationFormat>Bildschirmpräsentation (4:3)</PresentationFormat>
  <Paragraphs>381</Paragraphs>
  <Slides>36</Slides>
  <Notes>21</Notes>
  <HiddenSlides>13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36</vt:i4>
      </vt:variant>
    </vt:vector>
  </HeadingPairs>
  <TitlesOfParts>
    <vt:vector size="47" baseType="lpstr">
      <vt:lpstr>Arial</vt:lpstr>
      <vt:lpstr>Calibri</vt:lpstr>
      <vt:lpstr>Cambria Math</vt:lpstr>
      <vt:lpstr>Courier New</vt:lpstr>
      <vt:lpstr>Symbol</vt:lpstr>
      <vt:lpstr>Wingdings</vt:lpstr>
      <vt:lpstr>Title MRI-TUM</vt:lpstr>
      <vt:lpstr>Titel 2</vt:lpstr>
      <vt:lpstr>Inhalt</vt:lpstr>
      <vt:lpstr>Kapiteltrenner blau</vt:lpstr>
      <vt:lpstr>Kapiteltrenner schwarz</vt:lpstr>
      <vt:lpstr>Implementation and Evaluation of Variational Autoencoders for High Resolution Medical Imaging</vt:lpstr>
      <vt:lpstr>Agenda</vt:lpstr>
      <vt:lpstr>Vision</vt:lpstr>
      <vt:lpstr>More Concrete</vt:lpstr>
      <vt:lpstr>Using VAE Models</vt:lpstr>
      <vt:lpstr>Deep Learning aka MLP aka ANN</vt:lpstr>
      <vt:lpstr>Autoencoder (AE)</vt:lpstr>
      <vt:lpstr>Variational Autoencoder (VAE)</vt:lpstr>
      <vt:lpstr>Generative Adversarial Net (GAN)</vt:lpstr>
      <vt:lpstr>Spatial Variational Autoencoder (SVAE)</vt:lpstr>
      <vt:lpstr>Vector Quantized Variational Autoencoder (VQ-VAE)</vt:lpstr>
      <vt:lpstr>Introspective Variational Autoencoder (IntroVAE)</vt:lpstr>
      <vt:lpstr>Experiments</vt:lpstr>
      <vt:lpstr>Quantitative Results</vt:lpstr>
      <vt:lpstr>Quantitative Results</vt:lpstr>
      <vt:lpstr>Qualitative Results - VAE</vt:lpstr>
      <vt:lpstr>Qualitative Results – VQ-VAE</vt:lpstr>
      <vt:lpstr>Qualitative Results – IntroVAE</vt:lpstr>
      <vt:lpstr>Live Demo – Latent Space IntroVAE</vt:lpstr>
      <vt:lpstr>Summary</vt:lpstr>
      <vt:lpstr>Thank you</vt:lpstr>
      <vt:lpstr>Sources</vt:lpstr>
      <vt:lpstr>Sources</vt:lpstr>
      <vt:lpstr>Using approaches of Deep Learning </vt:lpstr>
      <vt:lpstr>AI VS. ML VS. DL</vt:lpstr>
      <vt:lpstr>Supervised VS. Unsupervised</vt:lpstr>
      <vt:lpstr>Variational Autoencoder (VAE)</vt:lpstr>
      <vt:lpstr>Linear Regression I</vt:lpstr>
      <vt:lpstr>Linear Regression II</vt:lpstr>
      <vt:lpstr>Limitation of Linear Regression</vt:lpstr>
      <vt:lpstr>Activation functions</vt:lpstr>
      <vt:lpstr>Deep Learning aka MLP aka ANN</vt:lpstr>
      <vt:lpstr>Deep Learning illustration</vt:lpstr>
      <vt:lpstr>Variational Perceptual Generative Autoencoder (VPGA)</vt:lpstr>
      <vt:lpstr>VQ Example</vt:lpstr>
      <vt:lpstr>Introspective Variational Autoencoder (IntroVAE)</vt:lpstr>
    </vt:vector>
  </TitlesOfParts>
  <Company>Leibniz-Rechenzentrum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Foehr</dc:creator>
  <cp:lastModifiedBy>Stefan Dünhuber</cp:lastModifiedBy>
  <cp:revision>151</cp:revision>
  <cp:lastPrinted>2015-07-30T14:04:45Z</cp:lastPrinted>
  <dcterms:created xsi:type="dcterms:W3CDTF">2016-03-14T13:02:39Z</dcterms:created>
  <dcterms:modified xsi:type="dcterms:W3CDTF">2020-01-10T12:05:08Z</dcterms:modified>
</cp:coreProperties>
</file>